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9"/>
  </p:notesMasterIdLst>
  <p:sldIdLst>
    <p:sldId id="256" r:id="rId4"/>
    <p:sldId id="257" r:id="rId5"/>
    <p:sldId id="259" r:id="rId6"/>
    <p:sldId id="261" r:id="rId7"/>
    <p:sldId id="258"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61" autoAdjust="0"/>
    <p:restoredTop sz="83690" autoAdjust="0"/>
  </p:normalViewPr>
  <p:slideViewPr>
    <p:cSldViewPr snapToGrid="0">
      <p:cViewPr varScale="1">
        <p:scale>
          <a:sx n="60" d="100"/>
          <a:sy n="60" d="100"/>
        </p:scale>
        <p:origin x="538" y="55"/>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49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B45AB9-5F60-498B-8AED-869CE67EB408}" type="datetimeFigureOut">
              <a:rPr kumimoji="1" lang="ja-JP" altLang="en-US" smtClean="0"/>
              <a:t>2022/4/5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BB7ED-6AD6-4C66-91DC-6C224435D88E}" type="slidenum">
              <a:rPr kumimoji="1" lang="ja-JP" altLang="en-US" smtClean="0"/>
              <a:t>‹#›</a:t>
            </a:fld>
            <a:endParaRPr kumimoji="1" lang="ja-JP" altLang="en-US"/>
          </a:p>
        </p:txBody>
      </p:sp>
    </p:spTree>
    <p:extLst>
      <p:ext uri="{BB962C8B-B14F-4D97-AF65-F5344CB8AC3E}">
        <p14:creationId xmlns:p14="http://schemas.microsoft.com/office/powerpoint/2010/main" val="263541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ゼミナールは、理学部物理学科の長谷川担当します。このゼミナールでは、世の中に役立っている物理や我々の考え方を大きく変えた物理などをテーマとして選んで最終的には論文形式のレポートにまとめてもらいます。どのようなテーマを選ぶか、どんな観点でまとめるか、チームごとにディスカッションして決めます。１チームは３名程度がいいと思います。調査研究の方針をチームごとに中間プレゼンで発表し、クラス全員でディスカッションします。また、論文原稿を学生同士で読み合って相互に批評し合ったりします。最後には、チームごとに最終プレゼンをしますが、最終的な論文レポートは各自でそれぞれに書いてもらいます。</a:t>
            </a:r>
            <a:endParaRPr kumimoji="1" lang="ja-JP" altLang="en-US" dirty="0"/>
          </a:p>
        </p:txBody>
      </p:sp>
      <p:sp>
        <p:nvSpPr>
          <p:cNvPr id="4" name="スライド番号プレースホルダー 3"/>
          <p:cNvSpPr>
            <a:spLocks noGrp="1"/>
          </p:cNvSpPr>
          <p:nvPr>
            <p:ph type="sldNum" sz="quarter" idx="10"/>
          </p:nvPr>
        </p:nvSpPr>
        <p:spPr/>
        <p:txBody>
          <a:bodyPr/>
          <a:lstStyle/>
          <a:p>
            <a:fld id="{C62BB7ED-6AD6-4C66-91DC-6C224435D88E}" type="slidenum">
              <a:rPr kumimoji="1" lang="ja-JP" altLang="en-US" smtClean="0"/>
              <a:t>1</a:t>
            </a:fld>
            <a:endParaRPr kumimoji="1" lang="ja-JP" altLang="en-US"/>
          </a:p>
        </p:txBody>
      </p:sp>
    </p:spTree>
    <p:extLst>
      <p:ext uri="{BB962C8B-B14F-4D97-AF65-F5344CB8AC3E}">
        <p14:creationId xmlns:p14="http://schemas.microsoft.com/office/powerpoint/2010/main" val="3840590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例えば、</a:t>
            </a:r>
            <a:r>
              <a:rPr kumimoji="1" lang="en-US" altLang="ja-JP" dirty="0" smtClean="0"/>
              <a:t>2014</a:t>
            </a:r>
            <a:r>
              <a:rPr kumimoji="1" lang="ja-JP" altLang="en-US" dirty="0" smtClean="0"/>
              <a:t>年のノーベル物理学賞になった</a:t>
            </a:r>
            <a:r>
              <a:rPr kumimoji="1" lang="en-US" altLang="ja-JP" dirty="0" smtClean="0"/>
              <a:t>LED</a:t>
            </a:r>
            <a:r>
              <a:rPr kumimoji="1" lang="ja-JP" altLang="en-US" dirty="0" smtClean="0"/>
              <a:t>をテーマに選んでも構いません。</a:t>
            </a:r>
            <a:r>
              <a:rPr kumimoji="1" lang="en-US" altLang="ja-JP" dirty="0" smtClean="0"/>
              <a:t>LED</a:t>
            </a:r>
            <a:r>
              <a:rPr kumimoji="1" lang="ja-JP" altLang="en-US" dirty="0" smtClean="0"/>
              <a:t>とはどんなものか、電球や蛍光灯と比べて、なぜ省エネなのか、なぜ青色</a:t>
            </a:r>
            <a:r>
              <a:rPr kumimoji="1" lang="en-US" altLang="ja-JP" dirty="0" smtClean="0"/>
              <a:t>LED</a:t>
            </a:r>
            <a:r>
              <a:rPr kumimoji="1" lang="ja-JP" altLang="en-US" dirty="0" smtClean="0"/>
              <a:t>だけがノーベル賞になって赤色</a:t>
            </a:r>
            <a:r>
              <a:rPr kumimoji="1" lang="en-US" altLang="ja-JP" dirty="0" smtClean="0"/>
              <a:t>LED</a:t>
            </a:r>
            <a:r>
              <a:rPr kumimoji="1" lang="ja-JP" altLang="en-US" dirty="0" smtClean="0"/>
              <a:t>はならなかったのか、あるいは、もっと広くテーマを捉えて、光とは何か、</a:t>
            </a:r>
            <a:r>
              <a:rPr kumimoji="1" lang="ja-JP" altLang="en-US" dirty="0" smtClean="0"/>
              <a:t>光と</a:t>
            </a:r>
            <a:r>
              <a:rPr kumimoji="1" lang="ja-JP" altLang="en-US" dirty="0" smtClean="0"/>
              <a:t>物質との関係、あるいは照明やディスプレーの変遷を調べてもらっても構いません。さらには、これからの研究テーマとして、こんな</a:t>
            </a:r>
            <a:r>
              <a:rPr kumimoji="1" lang="en-US" altLang="ja-JP" dirty="0" smtClean="0"/>
              <a:t>LED</a:t>
            </a:r>
            <a:r>
              <a:rPr kumimoji="1" lang="ja-JP" altLang="en-US" dirty="0" smtClean="0"/>
              <a:t>ができたらもっとすごいぞ、といった観点でレポートをまとめてもらってもかまいません。とにかく、自分たちの興味に応じて、自分たちが主体的になって情報を集めたり勉強したりして、そこからメッセージ性のある論文レポートにまとめてもらいたいと期待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C62BB7ED-6AD6-4C66-91DC-6C224435D88E}" type="slidenum">
              <a:rPr kumimoji="1" lang="ja-JP" altLang="en-US" smtClean="0"/>
              <a:t>2</a:t>
            </a:fld>
            <a:endParaRPr kumimoji="1" lang="ja-JP" altLang="en-US"/>
          </a:p>
        </p:txBody>
      </p:sp>
    </p:spTree>
    <p:extLst>
      <p:ext uri="{BB962C8B-B14F-4D97-AF65-F5344CB8AC3E}">
        <p14:creationId xmlns:p14="http://schemas.microsoft.com/office/powerpoint/2010/main" val="587831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どのようなテーマを選ぶか、どんな観点でまとめるか、チームごとにディスカッションして決めます。１チームは３名程度がいいと思います。調査研究の方針をチームごとに中間プレゼンで発表し、クラス全員でディスカッションします。また、論文原稿を学生同士で読み合って相互に批評し合ったりします。最後には、チームごとに最終プレゼンをしますが、最終的な論文レポートは各自でそれぞれに書いてもらいます。</a:t>
            </a:r>
            <a:endParaRPr kumimoji="1" lang="ja-JP" altLang="en-US" dirty="0"/>
          </a:p>
        </p:txBody>
      </p:sp>
      <p:sp>
        <p:nvSpPr>
          <p:cNvPr id="4" name="スライド番号プレースホルダー 3"/>
          <p:cNvSpPr>
            <a:spLocks noGrp="1"/>
          </p:cNvSpPr>
          <p:nvPr>
            <p:ph type="sldNum" sz="quarter" idx="10"/>
          </p:nvPr>
        </p:nvSpPr>
        <p:spPr/>
        <p:txBody>
          <a:bodyPr/>
          <a:lstStyle/>
          <a:p>
            <a:fld id="{C62BB7ED-6AD6-4C66-91DC-6C224435D88E}" type="slidenum">
              <a:rPr kumimoji="1" lang="ja-JP" altLang="en-US" smtClean="0"/>
              <a:t>5</a:t>
            </a:fld>
            <a:endParaRPr kumimoji="1" lang="ja-JP" altLang="en-US"/>
          </a:p>
        </p:txBody>
      </p:sp>
    </p:spTree>
    <p:extLst>
      <p:ext uri="{BB962C8B-B14F-4D97-AF65-F5344CB8AC3E}">
        <p14:creationId xmlns:p14="http://schemas.microsoft.com/office/powerpoint/2010/main" val="835192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2F2FC8C-1A5F-4618-818E-8D67682E8D77}" type="datetimeFigureOut">
              <a:rPr kumimoji="1" lang="ja-JP" altLang="en-US" smtClean="0"/>
              <a:t>2022/4/5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71CB0-340B-4B4E-85E9-B6785EE33F16}" type="slidenum">
              <a:rPr kumimoji="1" lang="ja-JP" altLang="en-US" smtClean="0"/>
              <a:t>‹#›</a:t>
            </a:fld>
            <a:endParaRPr kumimoji="1" lang="ja-JP" altLang="en-US"/>
          </a:p>
        </p:txBody>
      </p:sp>
    </p:spTree>
    <p:extLst>
      <p:ext uri="{BB962C8B-B14F-4D97-AF65-F5344CB8AC3E}">
        <p14:creationId xmlns:p14="http://schemas.microsoft.com/office/powerpoint/2010/main" val="2704108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F2FC8C-1A5F-4618-818E-8D67682E8D77}" type="datetimeFigureOut">
              <a:rPr kumimoji="1" lang="ja-JP" altLang="en-US" smtClean="0"/>
              <a:t>2022/4/5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71CB0-340B-4B4E-85E9-B6785EE33F16}" type="slidenum">
              <a:rPr kumimoji="1" lang="ja-JP" altLang="en-US" smtClean="0"/>
              <a:t>‹#›</a:t>
            </a:fld>
            <a:endParaRPr kumimoji="1" lang="ja-JP" altLang="en-US"/>
          </a:p>
        </p:txBody>
      </p:sp>
    </p:spTree>
    <p:extLst>
      <p:ext uri="{BB962C8B-B14F-4D97-AF65-F5344CB8AC3E}">
        <p14:creationId xmlns:p14="http://schemas.microsoft.com/office/powerpoint/2010/main" val="932156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F2FC8C-1A5F-4618-818E-8D67682E8D77}" type="datetimeFigureOut">
              <a:rPr kumimoji="1" lang="ja-JP" altLang="en-US" smtClean="0"/>
              <a:t>2022/4/5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71CB0-340B-4B4E-85E9-B6785EE33F16}" type="slidenum">
              <a:rPr kumimoji="1" lang="ja-JP" altLang="en-US" smtClean="0"/>
              <a:t>‹#›</a:t>
            </a:fld>
            <a:endParaRPr kumimoji="1" lang="ja-JP" altLang="en-US"/>
          </a:p>
        </p:txBody>
      </p:sp>
    </p:spTree>
    <p:extLst>
      <p:ext uri="{BB962C8B-B14F-4D97-AF65-F5344CB8AC3E}">
        <p14:creationId xmlns:p14="http://schemas.microsoft.com/office/powerpoint/2010/main" val="4156054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D28F5668-0604-4172-9077-B6EEF97C680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97823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CE89395-3678-4D2E-9139-EFB23E0B77F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839566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39"/>
            <a:ext cx="105156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F9951E0-9E50-41F2-95FE-D6DD0DA2BF8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29718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09600" y="1600201"/>
            <a:ext cx="53848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197600" y="1600201"/>
            <a:ext cx="53848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85465D1D-8E8C-4897-8675-F6E9044F8D6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95391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7" y="365126"/>
            <a:ext cx="105156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840318" y="2505075"/>
            <a:ext cx="5158316"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71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1FFBB0AF-1D5E-4DF3-9C01-0A920BB8A3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950765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DC1EA723-6CFF-44BA-8BF2-93397E0352C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035798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4CA91108-4C7D-4B52-B84E-8719B63B604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80219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8" y="457200"/>
            <a:ext cx="3932767"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CA1272F3-2426-444F-A6EC-9AC309C06008}"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60944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F2FC8C-1A5F-4618-818E-8D67682E8D77}" type="datetimeFigureOut">
              <a:rPr kumimoji="1" lang="ja-JP" altLang="en-US" smtClean="0"/>
              <a:t>2022/4/5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71CB0-340B-4B4E-85E9-B6785EE33F16}" type="slidenum">
              <a:rPr kumimoji="1" lang="ja-JP" altLang="en-US" smtClean="0"/>
              <a:t>‹#›</a:t>
            </a:fld>
            <a:endParaRPr kumimoji="1" lang="ja-JP" altLang="en-US"/>
          </a:p>
        </p:txBody>
      </p:sp>
    </p:spTree>
    <p:extLst>
      <p:ext uri="{BB962C8B-B14F-4D97-AF65-F5344CB8AC3E}">
        <p14:creationId xmlns:p14="http://schemas.microsoft.com/office/powerpoint/2010/main" val="2731130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8" y="457200"/>
            <a:ext cx="3932767"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E37DFD89-96E9-470F-91D0-6B331CB3E67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8628103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19133825-937C-4D87-89E5-4CC9F92F6C1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5247564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1343DEEC-C8E1-4F60-9CA6-E3B0827C162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719622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3FF2C909-9284-43AF-ABE5-FDFB1CEF0ECD}"/>
              </a:ext>
            </a:extLst>
          </p:cNvPr>
          <p:cNvSpPr>
            <a:spLocks noGrp="1"/>
          </p:cNvSpPr>
          <p:nvPr>
            <p:ph type="dt" sz="half" idx="10"/>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5" name="フッター プレースホルダー 4">
            <a:extLst>
              <a:ext uri="{FF2B5EF4-FFF2-40B4-BE49-F238E27FC236}">
                <a16:creationId xmlns:a16="http://schemas.microsoft.com/office/drawing/2014/main" id="{8BD21435-8837-4880-9E12-3FB6A0CF9A84}"/>
              </a:ext>
            </a:extLst>
          </p:cNvPr>
          <p:cNvSpPr>
            <a:spLocks noGrp="1"/>
          </p:cNvSpPr>
          <p:nvPr>
            <p:ph type="ftr" sz="quarter" idx="11"/>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6" name="スライド番号プレースホルダー 5">
            <a:extLst>
              <a:ext uri="{FF2B5EF4-FFF2-40B4-BE49-F238E27FC236}">
                <a16:creationId xmlns:a16="http://schemas.microsoft.com/office/drawing/2014/main" id="{AEC9B668-0469-4827-B7A9-49E6DCA2C742}"/>
              </a:ext>
            </a:extLst>
          </p:cNvPr>
          <p:cNvSpPr>
            <a:spLocks noGrp="1"/>
          </p:cNvSpPr>
          <p:nvPr>
            <p:ph type="sldNum" sz="quarter" idx="12"/>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21B1B1B9-B672-44DC-98A3-563BA9CBC595}"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24619822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27633E5E-E580-4B9D-844C-CCE9375BEFBE}"/>
              </a:ext>
            </a:extLst>
          </p:cNvPr>
          <p:cNvSpPr>
            <a:spLocks noGrp="1"/>
          </p:cNvSpPr>
          <p:nvPr>
            <p:ph type="dt" sz="half" idx="10"/>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5" name="フッター プレースホルダー 4">
            <a:extLst>
              <a:ext uri="{FF2B5EF4-FFF2-40B4-BE49-F238E27FC236}">
                <a16:creationId xmlns:a16="http://schemas.microsoft.com/office/drawing/2014/main" id="{23D0A291-0B37-4C3B-AD05-3E8EC0B8DC3F}"/>
              </a:ext>
            </a:extLst>
          </p:cNvPr>
          <p:cNvSpPr>
            <a:spLocks noGrp="1"/>
          </p:cNvSpPr>
          <p:nvPr>
            <p:ph type="ftr" sz="quarter" idx="11"/>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6" name="スライド番号プレースホルダー 5">
            <a:extLst>
              <a:ext uri="{FF2B5EF4-FFF2-40B4-BE49-F238E27FC236}">
                <a16:creationId xmlns:a16="http://schemas.microsoft.com/office/drawing/2014/main" id="{1F123E47-CAAC-4227-81DC-5F384EF142DD}"/>
              </a:ext>
            </a:extLst>
          </p:cNvPr>
          <p:cNvSpPr>
            <a:spLocks noGrp="1"/>
          </p:cNvSpPr>
          <p:nvPr>
            <p:ph type="sldNum" sz="quarter" idx="12"/>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A52D0A3E-FD96-42B6-804C-DE979AC5FEAF}"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35686687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39"/>
            <a:ext cx="105156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0441893A-80C3-4E97-96BA-F93FCE5B03B0}"/>
              </a:ext>
            </a:extLst>
          </p:cNvPr>
          <p:cNvSpPr>
            <a:spLocks noGrp="1"/>
          </p:cNvSpPr>
          <p:nvPr>
            <p:ph type="dt" sz="half" idx="10"/>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5" name="フッター プレースホルダー 4">
            <a:extLst>
              <a:ext uri="{FF2B5EF4-FFF2-40B4-BE49-F238E27FC236}">
                <a16:creationId xmlns:a16="http://schemas.microsoft.com/office/drawing/2014/main" id="{8332199B-2844-4DC8-8D14-4C244987F8FC}"/>
              </a:ext>
            </a:extLst>
          </p:cNvPr>
          <p:cNvSpPr>
            <a:spLocks noGrp="1"/>
          </p:cNvSpPr>
          <p:nvPr>
            <p:ph type="ftr" sz="quarter" idx="11"/>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6" name="スライド番号プレースホルダー 5">
            <a:extLst>
              <a:ext uri="{FF2B5EF4-FFF2-40B4-BE49-F238E27FC236}">
                <a16:creationId xmlns:a16="http://schemas.microsoft.com/office/drawing/2014/main" id="{AD875088-A27A-436D-9044-4653DCA849D5}"/>
              </a:ext>
            </a:extLst>
          </p:cNvPr>
          <p:cNvSpPr>
            <a:spLocks noGrp="1"/>
          </p:cNvSpPr>
          <p:nvPr>
            <p:ph type="sldNum" sz="quarter" idx="12"/>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3BB6683B-C2E6-4F05-B727-9FC10619BCD0}"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24852996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914400" y="1981200"/>
            <a:ext cx="508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197600" y="1981200"/>
            <a:ext cx="508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6F04E525-3143-4B4C-B595-AC5F1FBA9FCE}"/>
              </a:ext>
            </a:extLst>
          </p:cNvPr>
          <p:cNvSpPr>
            <a:spLocks noGrp="1"/>
          </p:cNvSpPr>
          <p:nvPr>
            <p:ph type="dt" sz="half" idx="10"/>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6" name="フッター プレースホルダー 5">
            <a:extLst>
              <a:ext uri="{FF2B5EF4-FFF2-40B4-BE49-F238E27FC236}">
                <a16:creationId xmlns:a16="http://schemas.microsoft.com/office/drawing/2014/main" id="{8F43095B-B3DF-49F5-8CFA-6597578A8255}"/>
              </a:ext>
            </a:extLst>
          </p:cNvPr>
          <p:cNvSpPr>
            <a:spLocks noGrp="1"/>
          </p:cNvSpPr>
          <p:nvPr>
            <p:ph type="ftr" sz="quarter" idx="11"/>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7" name="スライド番号プレースホルダー 6">
            <a:extLst>
              <a:ext uri="{FF2B5EF4-FFF2-40B4-BE49-F238E27FC236}">
                <a16:creationId xmlns:a16="http://schemas.microsoft.com/office/drawing/2014/main" id="{371A7EE4-AD7C-421B-B0C8-03AAC47830C3}"/>
              </a:ext>
            </a:extLst>
          </p:cNvPr>
          <p:cNvSpPr>
            <a:spLocks noGrp="1"/>
          </p:cNvSpPr>
          <p:nvPr>
            <p:ph type="sldNum" sz="quarter" idx="12"/>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9E0D98DD-BBC2-4A5E-AF0C-B4DAAAF19F33}"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2175432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7" y="365126"/>
            <a:ext cx="105156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840318" y="2505075"/>
            <a:ext cx="5158316"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172200" y="2505075"/>
            <a:ext cx="518371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7A9346CE-6883-481F-8BD2-2B2D97B27BB4}"/>
              </a:ext>
            </a:extLst>
          </p:cNvPr>
          <p:cNvSpPr>
            <a:spLocks noGrp="1"/>
          </p:cNvSpPr>
          <p:nvPr>
            <p:ph type="dt" sz="half" idx="10"/>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8" name="フッター プレースホルダー 7">
            <a:extLst>
              <a:ext uri="{FF2B5EF4-FFF2-40B4-BE49-F238E27FC236}">
                <a16:creationId xmlns:a16="http://schemas.microsoft.com/office/drawing/2014/main" id="{D30DDA1A-A019-4848-85AA-06454A2B630D}"/>
              </a:ext>
            </a:extLst>
          </p:cNvPr>
          <p:cNvSpPr>
            <a:spLocks noGrp="1"/>
          </p:cNvSpPr>
          <p:nvPr>
            <p:ph type="ftr" sz="quarter" idx="11"/>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9" name="スライド番号プレースホルダー 8">
            <a:extLst>
              <a:ext uri="{FF2B5EF4-FFF2-40B4-BE49-F238E27FC236}">
                <a16:creationId xmlns:a16="http://schemas.microsoft.com/office/drawing/2014/main" id="{C72C69AF-DE54-4486-A08C-379A1EFF6769}"/>
              </a:ext>
            </a:extLst>
          </p:cNvPr>
          <p:cNvSpPr>
            <a:spLocks noGrp="1"/>
          </p:cNvSpPr>
          <p:nvPr>
            <p:ph type="sldNum" sz="quarter" idx="12"/>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DE176568-9FDD-4572-9622-73840BB4ABBC}"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42673294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F9EA6BEE-82E7-4741-8C9D-3B3BE5EC6B31}"/>
              </a:ext>
            </a:extLst>
          </p:cNvPr>
          <p:cNvSpPr>
            <a:spLocks noGrp="1"/>
          </p:cNvSpPr>
          <p:nvPr>
            <p:ph type="dt" sz="half" idx="10"/>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4" name="フッター プレースホルダー 3">
            <a:extLst>
              <a:ext uri="{FF2B5EF4-FFF2-40B4-BE49-F238E27FC236}">
                <a16:creationId xmlns:a16="http://schemas.microsoft.com/office/drawing/2014/main" id="{076745C0-0B98-4519-AE67-D0AEF43300F6}"/>
              </a:ext>
            </a:extLst>
          </p:cNvPr>
          <p:cNvSpPr>
            <a:spLocks noGrp="1"/>
          </p:cNvSpPr>
          <p:nvPr>
            <p:ph type="ftr" sz="quarter" idx="11"/>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5" name="スライド番号プレースホルダー 4">
            <a:extLst>
              <a:ext uri="{FF2B5EF4-FFF2-40B4-BE49-F238E27FC236}">
                <a16:creationId xmlns:a16="http://schemas.microsoft.com/office/drawing/2014/main" id="{DDE72C70-5484-490F-AD05-40CB18957D7C}"/>
              </a:ext>
            </a:extLst>
          </p:cNvPr>
          <p:cNvSpPr>
            <a:spLocks noGrp="1"/>
          </p:cNvSpPr>
          <p:nvPr>
            <p:ph type="sldNum" sz="quarter" idx="12"/>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5FA3DA40-05D4-4B3C-BBD7-7BE64D2495C1}"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28590617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136F6A6-B2D0-4562-BA9A-1CB56E2597F5}"/>
              </a:ext>
            </a:extLst>
          </p:cNvPr>
          <p:cNvSpPr>
            <a:spLocks noGrp="1"/>
          </p:cNvSpPr>
          <p:nvPr>
            <p:ph type="dt" sz="half" idx="10"/>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3" name="フッター プレースホルダー 2">
            <a:extLst>
              <a:ext uri="{FF2B5EF4-FFF2-40B4-BE49-F238E27FC236}">
                <a16:creationId xmlns:a16="http://schemas.microsoft.com/office/drawing/2014/main" id="{CEB77AF4-3734-4A40-A7D0-C59477B1467F}"/>
              </a:ext>
            </a:extLst>
          </p:cNvPr>
          <p:cNvSpPr>
            <a:spLocks noGrp="1"/>
          </p:cNvSpPr>
          <p:nvPr>
            <p:ph type="ftr" sz="quarter" idx="11"/>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4" name="スライド番号プレースホルダー 3">
            <a:extLst>
              <a:ext uri="{FF2B5EF4-FFF2-40B4-BE49-F238E27FC236}">
                <a16:creationId xmlns:a16="http://schemas.microsoft.com/office/drawing/2014/main" id="{9D152ACF-ACC2-4D97-ADDF-4C1F3DD95B3F}"/>
              </a:ext>
            </a:extLst>
          </p:cNvPr>
          <p:cNvSpPr>
            <a:spLocks noGrp="1"/>
          </p:cNvSpPr>
          <p:nvPr>
            <p:ph type="sldNum" sz="quarter" idx="12"/>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FCB38717-F078-4F2F-9F4C-3398CDBA1750}"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2454268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2F2FC8C-1A5F-4618-818E-8D67682E8D77}" type="datetimeFigureOut">
              <a:rPr kumimoji="1" lang="ja-JP" altLang="en-US" smtClean="0"/>
              <a:t>2022/4/5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71CB0-340B-4B4E-85E9-B6785EE33F16}" type="slidenum">
              <a:rPr kumimoji="1" lang="ja-JP" altLang="en-US" smtClean="0"/>
              <a:t>‹#›</a:t>
            </a:fld>
            <a:endParaRPr kumimoji="1" lang="ja-JP" altLang="en-US"/>
          </a:p>
        </p:txBody>
      </p:sp>
    </p:spTree>
    <p:extLst>
      <p:ext uri="{BB962C8B-B14F-4D97-AF65-F5344CB8AC3E}">
        <p14:creationId xmlns:p14="http://schemas.microsoft.com/office/powerpoint/2010/main" val="2615726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8" y="457200"/>
            <a:ext cx="3932767"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3B3C824B-1C7C-4D33-83ED-4673071CB568}"/>
              </a:ext>
            </a:extLst>
          </p:cNvPr>
          <p:cNvSpPr>
            <a:spLocks noGrp="1"/>
          </p:cNvSpPr>
          <p:nvPr>
            <p:ph type="dt" sz="half" idx="10"/>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6" name="フッター プレースホルダー 5">
            <a:extLst>
              <a:ext uri="{FF2B5EF4-FFF2-40B4-BE49-F238E27FC236}">
                <a16:creationId xmlns:a16="http://schemas.microsoft.com/office/drawing/2014/main" id="{2A244E76-F24C-41DF-9B22-ECCA58C8D0E8}"/>
              </a:ext>
            </a:extLst>
          </p:cNvPr>
          <p:cNvSpPr>
            <a:spLocks noGrp="1"/>
          </p:cNvSpPr>
          <p:nvPr>
            <p:ph type="ftr" sz="quarter" idx="11"/>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7" name="スライド番号プレースホルダー 6">
            <a:extLst>
              <a:ext uri="{FF2B5EF4-FFF2-40B4-BE49-F238E27FC236}">
                <a16:creationId xmlns:a16="http://schemas.microsoft.com/office/drawing/2014/main" id="{2E476ED0-C0E4-449E-A64B-A9F75FF7B57E}"/>
              </a:ext>
            </a:extLst>
          </p:cNvPr>
          <p:cNvSpPr>
            <a:spLocks noGrp="1"/>
          </p:cNvSpPr>
          <p:nvPr>
            <p:ph type="sldNum" sz="quarter" idx="12"/>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7A9CE14A-4A1D-41C4-B62A-1E13BD582847}"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36647062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8" y="457200"/>
            <a:ext cx="3932767"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B7BD82A-4CA4-4F4F-9385-A8B2A2F2857B}"/>
              </a:ext>
            </a:extLst>
          </p:cNvPr>
          <p:cNvSpPr>
            <a:spLocks noGrp="1"/>
          </p:cNvSpPr>
          <p:nvPr>
            <p:ph type="dt" sz="half" idx="10"/>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6" name="フッター プレースホルダー 5">
            <a:extLst>
              <a:ext uri="{FF2B5EF4-FFF2-40B4-BE49-F238E27FC236}">
                <a16:creationId xmlns:a16="http://schemas.microsoft.com/office/drawing/2014/main" id="{DEB3DE23-6C8A-49BF-8A03-BB9A2FA07910}"/>
              </a:ext>
            </a:extLst>
          </p:cNvPr>
          <p:cNvSpPr>
            <a:spLocks noGrp="1"/>
          </p:cNvSpPr>
          <p:nvPr>
            <p:ph type="ftr" sz="quarter" idx="11"/>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7" name="スライド番号プレースホルダー 6">
            <a:extLst>
              <a:ext uri="{FF2B5EF4-FFF2-40B4-BE49-F238E27FC236}">
                <a16:creationId xmlns:a16="http://schemas.microsoft.com/office/drawing/2014/main" id="{974BFE45-6D9F-4365-8F4D-FF6ECF0FD1B4}"/>
              </a:ext>
            </a:extLst>
          </p:cNvPr>
          <p:cNvSpPr>
            <a:spLocks noGrp="1"/>
          </p:cNvSpPr>
          <p:nvPr>
            <p:ph type="sldNum" sz="quarter" idx="12"/>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3B56A947-F165-4A20-97EF-9916D25C04C8}"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2722731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76B02A8-C752-4E4E-BF1B-3E7765416514}"/>
              </a:ext>
            </a:extLst>
          </p:cNvPr>
          <p:cNvSpPr>
            <a:spLocks noGrp="1"/>
          </p:cNvSpPr>
          <p:nvPr>
            <p:ph type="dt" sz="half" idx="10"/>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5" name="フッター プレースホルダー 4">
            <a:extLst>
              <a:ext uri="{FF2B5EF4-FFF2-40B4-BE49-F238E27FC236}">
                <a16:creationId xmlns:a16="http://schemas.microsoft.com/office/drawing/2014/main" id="{D919C2A6-D4BE-456E-A0C4-8165ACDC6CCC}"/>
              </a:ext>
            </a:extLst>
          </p:cNvPr>
          <p:cNvSpPr>
            <a:spLocks noGrp="1"/>
          </p:cNvSpPr>
          <p:nvPr>
            <p:ph type="ftr" sz="quarter" idx="11"/>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6" name="スライド番号プレースホルダー 5">
            <a:extLst>
              <a:ext uri="{FF2B5EF4-FFF2-40B4-BE49-F238E27FC236}">
                <a16:creationId xmlns:a16="http://schemas.microsoft.com/office/drawing/2014/main" id="{4CB1B2D3-C8A8-4215-A37E-69A1B559A1E6}"/>
              </a:ext>
            </a:extLst>
          </p:cNvPr>
          <p:cNvSpPr>
            <a:spLocks noGrp="1"/>
          </p:cNvSpPr>
          <p:nvPr>
            <p:ph type="sldNum" sz="quarter" idx="12"/>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C2B6BA7F-2BA9-4ED4-9A08-F2E8C758E745}"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24709349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686800" y="609600"/>
            <a:ext cx="25908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914400" y="609600"/>
            <a:ext cx="75692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DDA01ECA-5A01-4D93-AB12-91F0309BDB7D}"/>
              </a:ext>
            </a:extLst>
          </p:cNvPr>
          <p:cNvSpPr>
            <a:spLocks noGrp="1"/>
          </p:cNvSpPr>
          <p:nvPr>
            <p:ph type="dt" sz="half" idx="10"/>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5" name="フッター プレースホルダー 4">
            <a:extLst>
              <a:ext uri="{FF2B5EF4-FFF2-40B4-BE49-F238E27FC236}">
                <a16:creationId xmlns:a16="http://schemas.microsoft.com/office/drawing/2014/main" id="{8D35700B-066F-42B2-8A8F-7A5AA34C173B}"/>
              </a:ext>
            </a:extLst>
          </p:cNvPr>
          <p:cNvSpPr>
            <a:spLocks noGrp="1"/>
          </p:cNvSpPr>
          <p:nvPr>
            <p:ph type="ftr" sz="quarter" idx="11"/>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endParaRPr lang="en-US" altLang="ja-JP"/>
          </a:p>
        </p:txBody>
      </p:sp>
      <p:sp>
        <p:nvSpPr>
          <p:cNvPr id="6" name="スライド番号プレースホルダー 5">
            <a:extLst>
              <a:ext uri="{FF2B5EF4-FFF2-40B4-BE49-F238E27FC236}">
                <a16:creationId xmlns:a16="http://schemas.microsoft.com/office/drawing/2014/main" id="{20127523-CBCF-4A0F-B0D9-54ECBCDE336A}"/>
              </a:ext>
            </a:extLst>
          </p:cNvPr>
          <p:cNvSpPr>
            <a:spLocks noGrp="1"/>
          </p:cNvSpPr>
          <p:nvPr>
            <p:ph type="sldNum" sz="quarter" idx="12"/>
          </p:nvPr>
        </p:nvSpPr>
        <p:spPr/>
        <p:txBody>
          <a:bodyPr/>
          <a:lstStyle>
            <a:lvl1pPr eaLnBrk="0" hangingPunct="0">
              <a:defRPr b="1">
                <a:latin typeface="Arial" panose="020B0604020202020204" pitchFamily="34" charset="0"/>
                <a:ea typeface="ＭＳ Ｐゴシック" panose="020B0600070205080204" pitchFamily="50" charset="-128"/>
              </a:defRPr>
            </a:lvl1pPr>
          </a:lstStyle>
          <a:p>
            <a:pPr fontAlgn="base">
              <a:spcBef>
                <a:spcPct val="0"/>
              </a:spcBef>
              <a:spcAft>
                <a:spcPct val="0"/>
              </a:spcAft>
              <a:defRPr/>
            </a:pPr>
            <a:fld id="{E9120C6F-D4EE-4B54-B0ED-8EE1C868329E}"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160025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2F2FC8C-1A5F-4618-818E-8D67682E8D77}" type="datetimeFigureOut">
              <a:rPr kumimoji="1" lang="ja-JP" altLang="en-US" smtClean="0"/>
              <a:t>2022/4/5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71CB0-340B-4B4E-85E9-B6785EE33F16}" type="slidenum">
              <a:rPr kumimoji="1" lang="ja-JP" altLang="en-US" smtClean="0"/>
              <a:t>‹#›</a:t>
            </a:fld>
            <a:endParaRPr kumimoji="1" lang="ja-JP" altLang="en-US"/>
          </a:p>
        </p:txBody>
      </p:sp>
    </p:spTree>
    <p:extLst>
      <p:ext uri="{BB962C8B-B14F-4D97-AF65-F5344CB8AC3E}">
        <p14:creationId xmlns:p14="http://schemas.microsoft.com/office/powerpoint/2010/main" val="1135079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2F2FC8C-1A5F-4618-818E-8D67682E8D77}" type="datetimeFigureOut">
              <a:rPr kumimoji="1" lang="ja-JP" altLang="en-US" smtClean="0"/>
              <a:t>2022/4/5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71CB0-340B-4B4E-85E9-B6785EE33F16}" type="slidenum">
              <a:rPr kumimoji="1" lang="ja-JP" altLang="en-US" smtClean="0"/>
              <a:t>‹#›</a:t>
            </a:fld>
            <a:endParaRPr kumimoji="1" lang="ja-JP" altLang="en-US"/>
          </a:p>
        </p:txBody>
      </p:sp>
    </p:spTree>
    <p:extLst>
      <p:ext uri="{BB962C8B-B14F-4D97-AF65-F5344CB8AC3E}">
        <p14:creationId xmlns:p14="http://schemas.microsoft.com/office/powerpoint/2010/main" val="246588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2F2FC8C-1A5F-4618-818E-8D67682E8D77}" type="datetimeFigureOut">
              <a:rPr kumimoji="1" lang="ja-JP" altLang="en-US" smtClean="0"/>
              <a:t>2022/4/5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71CB0-340B-4B4E-85E9-B6785EE33F16}" type="slidenum">
              <a:rPr kumimoji="1" lang="ja-JP" altLang="en-US" smtClean="0"/>
              <a:t>‹#›</a:t>
            </a:fld>
            <a:endParaRPr kumimoji="1" lang="ja-JP" altLang="en-US"/>
          </a:p>
        </p:txBody>
      </p:sp>
    </p:spTree>
    <p:extLst>
      <p:ext uri="{BB962C8B-B14F-4D97-AF65-F5344CB8AC3E}">
        <p14:creationId xmlns:p14="http://schemas.microsoft.com/office/powerpoint/2010/main" val="610132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2F2FC8C-1A5F-4618-818E-8D67682E8D77}" type="datetimeFigureOut">
              <a:rPr kumimoji="1" lang="ja-JP" altLang="en-US" smtClean="0"/>
              <a:t>2022/4/5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71CB0-340B-4B4E-85E9-B6785EE33F16}" type="slidenum">
              <a:rPr kumimoji="1" lang="ja-JP" altLang="en-US" smtClean="0"/>
              <a:t>‹#›</a:t>
            </a:fld>
            <a:endParaRPr kumimoji="1" lang="ja-JP" altLang="en-US"/>
          </a:p>
        </p:txBody>
      </p:sp>
    </p:spTree>
    <p:extLst>
      <p:ext uri="{BB962C8B-B14F-4D97-AF65-F5344CB8AC3E}">
        <p14:creationId xmlns:p14="http://schemas.microsoft.com/office/powerpoint/2010/main" val="2830468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2F2FC8C-1A5F-4618-818E-8D67682E8D77}" type="datetimeFigureOut">
              <a:rPr kumimoji="1" lang="ja-JP" altLang="en-US" smtClean="0"/>
              <a:t>2022/4/5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71CB0-340B-4B4E-85E9-B6785EE33F16}" type="slidenum">
              <a:rPr kumimoji="1" lang="ja-JP" altLang="en-US" smtClean="0"/>
              <a:t>‹#›</a:t>
            </a:fld>
            <a:endParaRPr kumimoji="1" lang="ja-JP" altLang="en-US"/>
          </a:p>
        </p:txBody>
      </p:sp>
    </p:spTree>
    <p:extLst>
      <p:ext uri="{BB962C8B-B14F-4D97-AF65-F5344CB8AC3E}">
        <p14:creationId xmlns:p14="http://schemas.microsoft.com/office/powerpoint/2010/main" val="2869804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2F2FC8C-1A5F-4618-818E-8D67682E8D77}" type="datetimeFigureOut">
              <a:rPr kumimoji="1" lang="ja-JP" altLang="en-US" smtClean="0"/>
              <a:t>2022/4/5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71CB0-340B-4B4E-85E9-B6785EE33F16}" type="slidenum">
              <a:rPr kumimoji="1" lang="ja-JP" altLang="en-US" smtClean="0"/>
              <a:t>‹#›</a:t>
            </a:fld>
            <a:endParaRPr kumimoji="1" lang="ja-JP" altLang="en-US"/>
          </a:p>
        </p:txBody>
      </p:sp>
    </p:spTree>
    <p:extLst>
      <p:ext uri="{BB962C8B-B14F-4D97-AF65-F5344CB8AC3E}">
        <p14:creationId xmlns:p14="http://schemas.microsoft.com/office/powerpoint/2010/main" val="1950682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2FC8C-1A5F-4618-818E-8D67682E8D77}" type="datetimeFigureOut">
              <a:rPr kumimoji="1" lang="ja-JP" altLang="en-US" smtClean="0"/>
              <a:t>2022/4/5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71CB0-340B-4B4E-85E9-B6785EE33F16}" type="slidenum">
              <a:rPr kumimoji="1" lang="ja-JP" altLang="en-US" smtClean="0"/>
              <a:t>‹#›</a:t>
            </a:fld>
            <a:endParaRPr kumimoji="1" lang="ja-JP" altLang="en-US"/>
          </a:p>
        </p:txBody>
      </p:sp>
    </p:spTree>
    <p:extLst>
      <p:ext uri="{BB962C8B-B14F-4D97-AF65-F5344CB8AC3E}">
        <p14:creationId xmlns:p14="http://schemas.microsoft.com/office/powerpoint/2010/main" val="1251124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pPr fontAlgn="base">
              <a:spcBef>
                <a:spcPct val="0"/>
              </a:spcBef>
              <a:spcAft>
                <a:spcPct val="0"/>
              </a:spcAft>
            </a:pPr>
            <a:endParaRPr lang="en-US" altLang="ja-JP" smtClean="0">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pPr fontAlgn="base">
              <a:spcBef>
                <a:spcPct val="0"/>
              </a:spcBef>
              <a:spcAft>
                <a:spcPct val="0"/>
              </a:spcAft>
            </a:pPr>
            <a:endParaRPr lang="en-US" altLang="ja-JP" smtClean="0">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pPr fontAlgn="base">
              <a:spcBef>
                <a:spcPct val="0"/>
              </a:spcBef>
              <a:spcAft>
                <a:spcPct val="0"/>
              </a:spcAft>
            </a:pPr>
            <a:fld id="{9B088021-F26E-4B45-AFD4-1B31B69D087C}" type="slidenum">
              <a:rPr lang="en-US" altLang="ja-JP" smtClean="0">
                <a:solidFill>
                  <a:srgbClr val="000000"/>
                </a:solidFill>
              </a:rPr>
              <a:pPr fontAlgn="base">
                <a:spcBef>
                  <a:spcPct val="0"/>
                </a:spcBef>
                <a:spcAft>
                  <a:spcPct val="0"/>
                </a:spcAft>
              </a:pPr>
              <a:t>‹#›</a:t>
            </a:fld>
            <a:endParaRPr lang="en-US" altLang="ja-JP" smtClean="0">
              <a:solidFill>
                <a:srgbClr val="000000"/>
              </a:solidFill>
            </a:endParaRPr>
          </a:p>
        </p:txBody>
      </p:sp>
    </p:spTree>
    <p:extLst>
      <p:ext uri="{BB962C8B-B14F-4D97-AF65-F5344CB8AC3E}">
        <p14:creationId xmlns:p14="http://schemas.microsoft.com/office/powerpoint/2010/main" val="2690059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43"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a:extLst>
              <a:ext uri="{FF2B5EF4-FFF2-40B4-BE49-F238E27FC236}">
                <a16:creationId xmlns:a16="http://schemas.microsoft.com/office/drawing/2014/main" id="{C3A74BC8-56B5-4F02-AD07-04C8776A21C9}"/>
              </a:ext>
            </a:extLst>
          </p:cNvPr>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Times New Roman"/>
                <a:ea typeface="ＭＳ Ｐゴシック"/>
              </a:defRPr>
            </a:lvl1pPr>
          </a:lstStyle>
          <a:p>
            <a:pPr fontAlgn="base">
              <a:spcBef>
                <a:spcPct val="0"/>
              </a:spcBef>
              <a:spcAft>
                <a:spcPct val="0"/>
              </a:spcAft>
              <a:defRPr/>
            </a:pPr>
            <a:endParaRPr lang="en-US" altLang="ja-JP"/>
          </a:p>
        </p:txBody>
      </p:sp>
      <p:sp>
        <p:nvSpPr>
          <p:cNvPr id="1029" name="Rectangle 5">
            <a:extLst>
              <a:ext uri="{FF2B5EF4-FFF2-40B4-BE49-F238E27FC236}">
                <a16:creationId xmlns:a16="http://schemas.microsoft.com/office/drawing/2014/main" id="{B4906B2C-8CB2-4588-9E10-69693D4EA453}"/>
              </a:ext>
            </a:extLst>
          </p:cNvPr>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solidFill>
                  <a:srgbClr val="000000"/>
                </a:solidFill>
                <a:latin typeface="Times New Roman"/>
                <a:ea typeface="ＭＳ Ｐゴシック"/>
              </a:defRPr>
            </a:lvl1pPr>
          </a:lstStyle>
          <a:p>
            <a:pPr fontAlgn="base">
              <a:spcBef>
                <a:spcPct val="0"/>
              </a:spcBef>
              <a:spcAft>
                <a:spcPct val="0"/>
              </a:spcAft>
              <a:defRPr/>
            </a:pPr>
            <a:endParaRPr lang="en-US" altLang="ja-JP"/>
          </a:p>
        </p:txBody>
      </p:sp>
      <p:sp>
        <p:nvSpPr>
          <p:cNvPr id="1030" name="Rectangle 6">
            <a:extLst>
              <a:ext uri="{FF2B5EF4-FFF2-40B4-BE49-F238E27FC236}">
                <a16:creationId xmlns:a16="http://schemas.microsoft.com/office/drawing/2014/main" id="{3DAA65B5-F082-4B01-8044-DF7A76064B97}"/>
              </a:ext>
            </a:extLst>
          </p:cNvPr>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solidFill>
                  <a:srgbClr val="000000"/>
                </a:solidFill>
                <a:latin typeface="Times New Roman"/>
                <a:ea typeface="ＭＳ Ｐゴシック"/>
              </a:defRPr>
            </a:lvl1pPr>
          </a:lstStyle>
          <a:p>
            <a:pPr fontAlgn="base">
              <a:spcBef>
                <a:spcPct val="0"/>
              </a:spcBef>
              <a:spcAft>
                <a:spcPct val="0"/>
              </a:spcAft>
              <a:defRPr/>
            </a:pPr>
            <a:fld id="{7772D388-5B39-4F6B-8061-2002F47F0669}"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8239344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29127" y="694699"/>
            <a:ext cx="9144000" cy="913471"/>
          </a:xfrm>
        </p:spPr>
        <p:txBody>
          <a:bodyPr>
            <a:normAutofit/>
          </a:bodyPr>
          <a:lstStyle/>
          <a:p>
            <a:r>
              <a:rPr lang="ja-JP" altLang="en-US" sz="4800" dirty="0" smtClean="0">
                <a:solidFill>
                  <a:srgbClr val="0070C0"/>
                </a:solidFill>
              </a:rPr>
              <a:t>世の中を</a:t>
            </a:r>
            <a:r>
              <a:rPr lang="ja-JP" altLang="en-US" sz="4800" dirty="0" smtClean="0">
                <a:solidFill>
                  <a:srgbClr val="0070C0"/>
                </a:solidFill>
              </a:rPr>
              <a:t>変える物理</a:t>
            </a:r>
            <a:endParaRPr kumimoji="1" lang="ja-JP" altLang="en-US" sz="4800" dirty="0">
              <a:solidFill>
                <a:srgbClr val="FF0000"/>
              </a:solidFill>
            </a:endParaRPr>
          </a:p>
        </p:txBody>
      </p:sp>
      <p:sp>
        <p:nvSpPr>
          <p:cNvPr id="3" name="サブタイトル 2"/>
          <p:cNvSpPr>
            <a:spLocks noGrp="1"/>
          </p:cNvSpPr>
          <p:nvPr>
            <p:ph type="subTitle" idx="1"/>
          </p:nvPr>
        </p:nvSpPr>
        <p:spPr>
          <a:xfrm>
            <a:off x="2991263" y="1809623"/>
            <a:ext cx="6414658" cy="588510"/>
          </a:xfrm>
        </p:spPr>
        <p:txBody>
          <a:bodyPr>
            <a:noAutofit/>
          </a:bodyPr>
          <a:lstStyle/>
          <a:p>
            <a:pPr algn="l"/>
            <a:r>
              <a:rPr kumimoji="1" lang="ja-JP" altLang="en-US" sz="3200" dirty="0" smtClean="0"/>
              <a:t>長谷川修司　　理学部物理学科　</a:t>
            </a:r>
            <a:endParaRPr kumimoji="1" lang="en-US" altLang="ja-JP" sz="3200" dirty="0" smtClean="0"/>
          </a:p>
        </p:txBody>
      </p:sp>
      <p:sp>
        <p:nvSpPr>
          <p:cNvPr id="5" name="テキスト ボックス 4"/>
          <p:cNvSpPr txBox="1"/>
          <p:nvPr/>
        </p:nvSpPr>
        <p:spPr>
          <a:xfrm>
            <a:off x="693673" y="222744"/>
            <a:ext cx="4910319" cy="400110"/>
          </a:xfrm>
          <a:prstGeom prst="rect">
            <a:avLst/>
          </a:prstGeom>
          <a:noFill/>
        </p:spPr>
        <p:txBody>
          <a:bodyPr wrap="none" rtlCol="0">
            <a:spAutoFit/>
          </a:bodyPr>
          <a:lstStyle/>
          <a:p>
            <a:r>
              <a:rPr kumimoji="1" lang="en-US" altLang="ja-JP" sz="2000" dirty="0" smtClean="0"/>
              <a:t>2022</a:t>
            </a:r>
            <a:r>
              <a:rPr kumimoji="1" lang="ja-JP" altLang="en-US" sz="2000" dirty="0" smtClean="0"/>
              <a:t>年度</a:t>
            </a:r>
            <a:r>
              <a:rPr kumimoji="1" lang="ja-JP" altLang="en-US" sz="2000" dirty="0" smtClean="0"/>
              <a:t>初年次ゼミナール</a:t>
            </a:r>
            <a:r>
              <a:rPr kumimoji="1" lang="ja-JP" altLang="en-US" sz="2000" dirty="0" smtClean="0"/>
              <a:t>（木曜日</a:t>
            </a:r>
            <a:r>
              <a:rPr kumimoji="1" lang="ja-JP" altLang="en-US" sz="2000" dirty="0" smtClean="0"/>
              <a:t>３限）　</a:t>
            </a:r>
            <a:endParaRPr kumimoji="1" lang="ja-JP" altLang="en-US" sz="2000" dirty="0"/>
          </a:p>
        </p:txBody>
      </p:sp>
      <p:sp>
        <p:nvSpPr>
          <p:cNvPr id="6" name="テキスト ボックス 5"/>
          <p:cNvSpPr txBox="1"/>
          <p:nvPr/>
        </p:nvSpPr>
        <p:spPr>
          <a:xfrm>
            <a:off x="943788" y="2870088"/>
            <a:ext cx="10509608" cy="3683060"/>
          </a:xfrm>
          <a:prstGeom prst="rect">
            <a:avLst/>
          </a:prstGeom>
          <a:noFill/>
        </p:spPr>
        <p:txBody>
          <a:bodyPr wrap="none" rtlCol="0">
            <a:spAutoFit/>
          </a:bodyPr>
          <a:lstStyle/>
          <a:p>
            <a:pPr>
              <a:lnSpc>
                <a:spcPts val="4000"/>
              </a:lnSpc>
            </a:pPr>
            <a:r>
              <a:rPr kumimoji="1" lang="ja-JP" altLang="en-US" sz="3200" dirty="0" smtClean="0"/>
              <a:t>　　　・</a:t>
            </a:r>
            <a:r>
              <a:rPr kumimoji="1" lang="ja-JP" altLang="en-US" sz="3200" dirty="0" smtClean="0">
                <a:solidFill>
                  <a:srgbClr val="0070C0"/>
                </a:solidFill>
              </a:rPr>
              <a:t>自分たちが選んだテーマ</a:t>
            </a:r>
            <a:r>
              <a:rPr kumimoji="1" lang="ja-JP" altLang="en-US" sz="3200" dirty="0" smtClean="0"/>
              <a:t>で、</a:t>
            </a:r>
            <a:endParaRPr kumimoji="1" lang="en-US" altLang="ja-JP" sz="3200" dirty="0" smtClean="0"/>
          </a:p>
          <a:p>
            <a:pPr>
              <a:lnSpc>
                <a:spcPts val="4000"/>
              </a:lnSpc>
            </a:pPr>
            <a:r>
              <a:rPr kumimoji="1" lang="ja-JP" altLang="en-US" sz="3200" dirty="0" smtClean="0"/>
              <a:t>　　　　　　</a:t>
            </a:r>
            <a:r>
              <a:rPr lang="en-US" altLang="ja-JP" sz="3200" dirty="0" smtClean="0"/>
              <a:t>- </a:t>
            </a:r>
            <a:r>
              <a:rPr kumimoji="1" lang="ja-JP" altLang="en-US" sz="3200" dirty="0" smtClean="0"/>
              <a:t>そのもとになる物理を調べ、</a:t>
            </a:r>
            <a:endParaRPr kumimoji="1" lang="en-US" altLang="ja-JP" sz="3200" dirty="0" smtClean="0"/>
          </a:p>
          <a:p>
            <a:pPr>
              <a:lnSpc>
                <a:spcPts val="4000"/>
              </a:lnSpc>
            </a:pPr>
            <a:r>
              <a:rPr kumimoji="1" lang="ja-JP" altLang="en-US" sz="3200" dirty="0" smtClean="0"/>
              <a:t>　　　　　　</a:t>
            </a:r>
            <a:r>
              <a:rPr kumimoji="1" lang="en-US" altLang="ja-JP" sz="3200" dirty="0" smtClean="0"/>
              <a:t>- </a:t>
            </a:r>
            <a:r>
              <a:rPr kumimoji="1" lang="ja-JP" altLang="en-US" sz="3200" dirty="0" smtClean="0"/>
              <a:t>なぜ世の中・歴史を変えたのか、</a:t>
            </a:r>
            <a:endParaRPr kumimoji="1" lang="en-US" altLang="ja-JP" sz="3200" dirty="0" smtClean="0"/>
          </a:p>
          <a:p>
            <a:pPr>
              <a:lnSpc>
                <a:spcPts val="4000"/>
              </a:lnSpc>
            </a:pPr>
            <a:r>
              <a:rPr kumimoji="1" lang="ja-JP" altLang="en-US" sz="3200" dirty="0" smtClean="0"/>
              <a:t>　　　　　　</a:t>
            </a:r>
            <a:r>
              <a:rPr kumimoji="1" lang="en-US" altLang="ja-JP" sz="3200" dirty="0" smtClean="0"/>
              <a:t>- </a:t>
            </a:r>
            <a:r>
              <a:rPr kumimoji="1" lang="ja-JP" altLang="en-US" sz="3200" dirty="0" smtClean="0"/>
              <a:t>もっと世の中を変えるにはどうしたらいいのか</a:t>
            </a:r>
            <a:endParaRPr kumimoji="1" lang="en-US" altLang="ja-JP" sz="3200" dirty="0" smtClean="0"/>
          </a:p>
          <a:p>
            <a:pPr>
              <a:lnSpc>
                <a:spcPts val="4000"/>
              </a:lnSpc>
            </a:pPr>
            <a:r>
              <a:rPr kumimoji="1" lang="ja-JP" altLang="en-US" sz="3200" dirty="0" smtClean="0"/>
              <a:t>　　　・</a:t>
            </a:r>
            <a:r>
              <a:rPr kumimoji="1" lang="ja-JP" altLang="en-US" sz="3200" dirty="0" smtClean="0">
                <a:solidFill>
                  <a:srgbClr val="0070C0"/>
                </a:solidFill>
              </a:rPr>
              <a:t>グループディスカッション</a:t>
            </a:r>
            <a:r>
              <a:rPr kumimoji="1" lang="ja-JP" altLang="en-US" sz="3200" dirty="0" smtClean="0"/>
              <a:t>、</a:t>
            </a:r>
            <a:r>
              <a:rPr kumimoji="1" lang="ja-JP" altLang="en-US" sz="3200" dirty="0" smtClean="0">
                <a:solidFill>
                  <a:srgbClr val="FF0000"/>
                </a:solidFill>
              </a:rPr>
              <a:t>プレゼン</a:t>
            </a:r>
            <a:r>
              <a:rPr kumimoji="1" lang="ja-JP" altLang="en-US" sz="3200" dirty="0" smtClean="0"/>
              <a:t>、</a:t>
            </a:r>
            <a:r>
              <a:rPr kumimoji="1" lang="ja-JP" altLang="en-US" sz="3200" dirty="0" smtClean="0">
                <a:solidFill>
                  <a:srgbClr val="0070C0"/>
                </a:solidFill>
              </a:rPr>
              <a:t>相互批評</a:t>
            </a:r>
            <a:r>
              <a:rPr kumimoji="1" lang="ja-JP" altLang="en-US" sz="3200" dirty="0" smtClean="0"/>
              <a:t>によって</a:t>
            </a:r>
            <a:endParaRPr kumimoji="1" lang="en-US" altLang="ja-JP" sz="3200" dirty="0" smtClean="0"/>
          </a:p>
          <a:p>
            <a:pPr>
              <a:lnSpc>
                <a:spcPts val="4000"/>
              </a:lnSpc>
            </a:pPr>
            <a:r>
              <a:rPr kumimoji="1" lang="ja-JP" altLang="en-US" sz="3200" dirty="0" smtClean="0"/>
              <a:t>　　　・</a:t>
            </a:r>
            <a:r>
              <a:rPr lang="ja-JP" altLang="en-US" sz="3200" dirty="0" smtClean="0"/>
              <a:t>多面的</a:t>
            </a:r>
            <a:r>
              <a:rPr lang="ja-JP" altLang="en-US" sz="3200" dirty="0"/>
              <a:t>な考察、深堀、肉付け</a:t>
            </a:r>
            <a:endParaRPr kumimoji="1" lang="en-US" altLang="ja-JP" sz="3200" dirty="0" smtClean="0"/>
          </a:p>
          <a:p>
            <a:pPr>
              <a:lnSpc>
                <a:spcPts val="4000"/>
              </a:lnSpc>
            </a:pPr>
            <a:r>
              <a:rPr kumimoji="1" lang="ja-JP" altLang="en-US" sz="3200" dirty="0" smtClean="0"/>
              <a:t>　　　・各自が</a:t>
            </a:r>
            <a:r>
              <a:rPr kumimoji="1" lang="ja-JP" altLang="en-US" sz="3200" dirty="0" smtClean="0">
                <a:solidFill>
                  <a:srgbClr val="FF0000"/>
                </a:solidFill>
              </a:rPr>
              <a:t>論文形式のレポート</a:t>
            </a:r>
            <a:r>
              <a:rPr kumimoji="1" lang="ja-JP" altLang="en-US" sz="3200" dirty="0" smtClean="0"/>
              <a:t>にまとめる</a:t>
            </a:r>
            <a:endParaRPr kumimoji="1" lang="ja-JP" altLang="en-US" sz="3200" dirty="0"/>
          </a:p>
        </p:txBody>
      </p:sp>
    </p:spTree>
    <p:extLst>
      <p:ext uri="{BB962C8B-B14F-4D97-AF65-F5344CB8AC3E}">
        <p14:creationId xmlns:p14="http://schemas.microsoft.com/office/powerpoint/2010/main" val="3792945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2069" y="254214"/>
            <a:ext cx="7289074" cy="980596"/>
          </a:xfrm>
        </p:spPr>
        <p:txBody>
          <a:bodyPr>
            <a:normAutofit/>
          </a:bodyPr>
          <a:lstStyle/>
          <a:p>
            <a:r>
              <a:rPr kumimoji="1" lang="ja-JP" altLang="en-US" sz="3200" dirty="0" smtClean="0"/>
              <a:t>例：</a:t>
            </a:r>
            <a:r>
              <a:rPr lang="en-US" altLang="ja-JP" sz="2700" dirty="0" smtClean="0">
                <a:latin typeface="+mj-ea"/>
              </a:rPr>
              <a:t>2014</a:t>
            </a:r>
            <a:r>
              <a:rPr lang="ja-JP" altLang="en-US" sz="2700" dirty="0">
                <a:latin typeface="+mj-ea"/>
              </a:rPr>
              <a:t>年ノーベル物理学賞</a:t>
            </a:r>
            <a:r>
              <a:rPr lang="ja-JP" altLang="en-US" sz="3200" dirty="0">
                <a:latin typeface="+mj-ea"/>
              </a:rPr>
              <a:t/>
            </a:r>
            <a:br>
              <a:rPr lang="ja-JP" altLang="en-US" sz="3200" dirty="0">
                <a:latin typeface="+mj-ea"/>
              </a:rPr>
            </a:br>
            <a:endParaRPr kumimoji="1" lang="ja-JP" altLang="en-US" sz="3200" dirty="0"/>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4987" y="0"/>
            <a:ext cx="4400313" cy="6858000"/>
          </a:xfrm>
          <a:prstGeom prst="rect">
            <a:avLst/>
          </a:prstGeom>
        </p:spPr>
      </p:pic>
      <p:pic>
        <p:nvPicPr>
          <p:cNvPr id="5" name="図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0082" y="1588782"/>
            <a:ext cx="6210352" cy="305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図 1"/>
          <p:cNvPicPr>
            <a:picLocks noChangeAspect="1"/>
          </p:cNvPicPr>
          <p:nvPr/>
        </p:nvPicPr>
        <p:blipFill>
          <a:blip r:embed="rId5" cstate="print">
            <a:extLst>
              <a:ext uri="{28A0092B-C50C-407E-A947-70E740481C1C}">
                <a14:useLocalDpi xmlns:a14="http://schemas.microsoft.com/office/drawing/2010/main" val="0"/>
              </a:ext>
            </a:extLst>
          </a:blip>
          <a:srcRect l="11905" r="17221"/>
          <a:stretch>
            <a:fillRect/>
          </a:stretch>
        </p:blipFill>
        <p:spPr bwMode="auto">
          <a:xfrm>
            <a:off x="6724383" y="1016714"/>
            <a:ext cx="1688517" cy="1787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7"/>
          <p:cNvSpPr txBox="1"/>
          <p:nvPr/>
        </p:nvSpPr>
        <p:spPr>
          <a:xfrm>
            <a:off x="894581" y="4615739"/>
            <a:ext cx="6878806" cy="2308324"/>
          </a:xfrm>
          <a:prstGeom prst="rect">
            <a:avLst/>
          </a:prstGeom>
          <a:noFill/>
        </p:spPr>
        <p:txBody>
          <a:bodyPr wrap="none" rtlCol="0">
            <a:spAutoFit/>
          </a:bodyPr>
          <a:lstStyle/>
          <a:p>
            <a:r>
              <a:rPr lang="ja-JP" altLang="en-US" sz="2400" dirty="0">
                <a:solidFill>
                  <a:srgbClr val="FF0000"/>
                </a:solidFill>
              </a:rPr>
              <a:t>深</a:t>
            </a:r>
            <a:r>
              <a:rPr lang="ja-JP" altLang="en-US" sz="2400" dirty="0" smtClean="0">
                <a:solidFill>
                  <a:srgbClr val="FF0000"/>
                </a:solidFill>
              </a:rPr>
              <a:t>堀り・多面的</a:t>
            </a:r>
            <a:r>
              <a:rPr kumimoji="1" lang="ja-JP" altLang="en-US" sz="2400" dirty="0" smtClean="0">
                <a:solidFill>
                  <a:srgbClr val="FF0000"/>
                </a:solidFill>
              </a:rPr>
              <a:t>な考察・肉付け</a:t>
            </a:r>
            <a:endParaRPr kumimoji="1" lang="en-US" altLang="ja-JP" sz="2400" dirty="0" smtClean="0">
              <a:solidFill>
                <a:srgbClr val="FF0000"/>
              </a:solidFill>
            </a:endParaRPr>
          </a:p>
          <a:p>
            <a:r>
              <a:rPr kumimoji="1" lang="ja-JP" altLang="en-US" sz="2400" dirty="0" smtClean="0">
                <a:solidFill>
                  <a:schemeClr val="accent1">
                    <a:lumMod val="50000"/>
                  </a:schemeClr>
                </a:solidFill>
              </a:rPr>
              <a:t>　</a:t>
            </a:r>
            <a:r>
              <a:rPr kumimoji="1" lang="ja-JP" altLang="en-US" sz="2400" dirty="0" smtClean="0"/>
              <a:t>・</a:t>
            </a:r>
            <a:r>
              <a:rPr kumimoji="1" lang="en-US" altLang="ja-JP" sz="2400" dirty="0" smtClean="0"/>
              <a:t>LED</a:t>
            </a:r>
            <a:r>
              <a:rPr kumimoji="1" lang="ja-JP" altLang="en-US" sz="2400" dirty="0" err="1" smtClean="0"/>
              <a:t>って</a:t>
            </a:r>
            <a:r>
              <a:rPr kumimoji="1" lang="ja-JP" altLang="en-US" sz="2400" dirty="0" smtClean="0"/>
              <a:t>どんなもの</a:t>
            </a:r>
            <a:r>
              <a:rPr lang="ja-JP" altLang="en-US" sz="2400" dirty="0"/>
              <a:t> </a:t>
            </a:r>
            <a:r>
              <a:rPr kumimoji="1" lang="ja-JP" altLang="en-US" sz="2400" dirty="0" smtClean="0"/>
              <a:t>（</a:t>
            </a:r>
            <a:r>
              <a:rPr kumimoji="1" lang="ja-JP" altLang="en-US" sz="2400" dirty="0" smtClean="0">
                <a:solidFill>
                  <a:srgbClr val="0070C0"/>
                </a:solidFill>
              </a:rPr>
              <a:t>半導体物理</a:t>
            </a:r>
            <a:r>
              <a:rPr kumimoji="1" lang="ja-JP" altLang="en-US" sz="2400" dirty="0" smtClean="0"/>
              <a:t>）</a:t>
            </a:r>
            <a:endParaRPr kumimoji="1" lang="en-US" altLang="ja-JP" sz="2400" dirty="0" smtClean="0"/>
          </a:p>
          <a:p>
            <a:r>
              <a:rPr kumimoji="1" lang="ja-JP" altLang="en-US" sz="2400" dirty="0" smtClean="0"/>
              <a:t>　・なぜ</a:t>
            </a:r>
            <a:r>
              <a:rPr kumimoji="1" lang="ja-JP" altLang="en-US" sz="2400" dirty="0" smtClean="0"/>
              <a:t>省エネ、</a:t>
            </a:r>
            <a:r>
              <a:rPr lang="ja-JP" altLang="en-US" sz="2400" dirty="0"/>
              <a:t>なぜ青色がすごいのか</a:t>
            </a:r>
            <a:endParaRPr kumimoji="1" lang="en-US" altLang="ja-JP" sz="2400" dirty="0" smtClean="0"/>
          </a:p>
          <a:p>
            <a:r>
              <a:rPr lang="ja-JP" altLang="en-US" sz="2400" dirty="0" smtClean="0"/>
              <a:t>　</a:t>
            </a:r>
            <a:r>
              <a:rPr lang="ja-JP" altLang="en-US" sz="2400" dirty="0" smtClean="0"/>
              <a:t>・そもそも光ってどうやって出るの？</a:t>
            </a:r>
            <a:endParaRPr kumimoji="1" lang="en-US" altLang="ja-JP" sz="2400" dirty="0" smtClean="0"/>
          </a:p>
          <a:p>
            <a:r>
              <a:rPr kumimoji="1" lang="ja-JP" altLang="en-US" sz="2400" dirty="0" smtClean="0"/>
              <a:t>　・照明・ディスプレーの変遷　（エジソンの電球、</a:t>
            </a:r>
            <a:r>
              <a:rPr kumimoji="1" lang="en-US" altLang="ja-JP" sz="2400" dirty="0" smtClean="0"/>
              <a:t>…</a:t>
            </a:r>
            <a:r>
              <a:rPr kumimoji="1" lang="ja-JP" altLang="en-US" sz="2400" dirty="0" smtClean="0"/>
              <a:t>）</a:t>
            </a:r>
            <a:endParaRPr kumimoji="1" lang="en-US" altLang="ja-JP" sz="2400" dirty="0" smtClean="0"/>
          </a:p>
          <a:p>
            <a:r>
              <a:rPr kumimoji="1" lang="ja-JP" altLang="en-US" sz="2400" dirty="0" smtClean="0"/>
              <a:t>　・こんな</a:t>
            </a:r>
            <a:r>
              <a:rPr kumimoji="1" lang="en-US" altLang="ja-JP" sz="2400" dirty="0" smtClean="0"/>
              <a:t>LED</a:t>
            </a:r>
            <a:r>
              <a:rPr kumimoji="1" lang="ja-JP" altLang="en-US" sz="2400" dirty="0" smtClean="0"/>
              <a:t>ができたら、もっと世の中変わる</a:t>
            </a:r>
            <a:r>
              <a:rPr kumimoji="1" lang="en-US" altLang="ja-JP" sz="2400" dirty="0" smtClean="0"/>
              <a:t>…</a:t>
            </a:r>
          </a:p>
        </p:txBody>
      </p:sp>
      <p:sp>
        <p:nvSpPr>
          <p:cNvPr id="9" name="Rectangle 42"/>
          <p:cNvSpPr>
            <a:spLocks noChangeArrowheads="1"/>
          </p:cNvSpPr>
          <p:nvPr/>
        </p:nvSpPr>
        <p:spPr bwMode="auto">
          <a:xfrm>
            <a:off x="999085" y="842680"/>
            <a:ext cx="529325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200" b="1" dirty="0" smtClean="0">
                <a:solidFill>
                  <a:schemeClr val="accent1">
                    <a:lumMod val="75000"/>
                  </a:schemeClr>
                </a:solidFill>
                <a:latin typeface="+mj-ea"/>
                <a:ea typeface="+mj-ea"/>
              </a:rPr>
              <a:t>『</a:t>
            </a:r>
            <a:r>
              <a:rPr lang="ja-JP" altLang="en-US" sz="2200" b="1" dirty="0" smtClean="0">
                <a:solidFill>
                  <a:schemeClr val="accent1">
                    <a:lumMod val="75000"/>
                  </a:schemeClr>
                </a:solidFill>
                <a:latin typeface="+mj-ea"/>
                <a:ea typeface="+mj-ea"/>
              </a:rPr>
              <a:t>明るく</a:t>
            </a:r>
            <a:r>
              <a:rPr lang="ja-JP" altLang="en-US" sz="2200" b="1" dirty="0">
                <a:solidFill>
                  <a:schemeClr val="accent1">
                    <a:lumMod val="75000"/>
                  </a:schemeClr>
                </a:solidFill>
                <a:latin typeface="+mj-ea"/>
                <a:ea typeface="+mj-ea"/>
              </a:rPr>
              <a:t>省エネの白色光源を可能にした</a:t>
            </a:r>
            <a:r>
              <a:rPr lang="ja-JP" altLang="en-US" sz="2200" b="1" dirty="0" smtClean="0">
                <a:solidFill>
                  <a:schemeClr val="accent1">
                    <a:lumMod val="75000"/>
                  </a:schemeClr>
                </a:solidFill>
                <a:latin typeface="+mj-ea"/>
                <a:ea typeface="+mj-ea"/>
              </a:rPr>
              <a:t>、</a:t>
            </a:r>
            <a:endParaRPr lang="en-US" altLang="ja-JP" sz="2200" b="1" dirty="0" smtClean="0">
              <a:solidFill>
                <a:schemeClr val="accent1">
                  <a:lumMod val="75000"/>
                </a:schemeClr>
              </a:solidFill>
              <a:latin typeface="+mj-ea"/>
              <a:ea typeface="+mj-ea"/>
            </a:endParaRPr>
          </a:p>
          <a:p>
            <a:pPr eaLnBrk="1" hangingPunct="1">
              <a:spcBef>
                <a:spcPct val="0"/>
              </a:spcBef>
              <a:buFontTx/>
              <a:buNone/>
            </a:pPr>
            <a:r>
              <a:rPr lang="ja-JP" altLang="en-US" sz="2200" b="1" dirty="0" smtClean="0">
                <a:solidFill>
                  <a:schemeClr val="accent1">
                    <a:lumMod val="75000"/>
                  </a:schemeClr>
                </a:solidFill>
                <a:latin typeface="+mj-ea"/>
                <a:ea typeface="+mj-ea"/>
              </a:rPr>
              <a:t>効率的</a:t>
            </a:r>
            <a:r>
              <a:rPr lang="ja-JP" altLang="en-US" sz="2200" b="1" dirty="0">
                <a:solidFill>
                  <a:schemeClr val="accent1">
                    <a:lumMod val="75000"/>
                  </a:schemeClr>
                </a:solidFill>
                <a:latin typeface="+mj-ea"/>
                <a:ea typeface="+mj-ea"/>
              </a:rPr>
              <a:t>な青色発光ダイオードの</a:t>
            </a:r>
            <a:r>
              <a:rPr lang="ja-JP" altLang="en-US" sz="2200" b="1" dirty="0" smtClean="0">
                <a:solidFill>
                  <a:schemeClr val="accent1">
                    <a:lumMod val="75000"/>
                  </a:schemeClr>
                </a:solidFill>
                <a:latin typeface="+mj-ea"/>
                <a:ea typeface="+mj-ea"/>
              </a:rPr>
              <a:t>発明</a:t>
            </a:r>
            <a:r>
              <a:rPr lang="en-US" altLang="ja-JP" sz="2200" b="1" dirty="0">
                <a:solidFill>
                  <a:schemeClr val="accent1">
                    <a:lumMod val="75000"/>
                  </a:schemeClr>
                </a:solidFill>
                <a:latin typeface="+mj-ea"/>
              </a:rPr>
              <a:t>』</a:t>
            </a:r>
            <a:endParaRPr lang="ja-JP" altLang="en-US" sz="2200" b="1" dirty="0">
              <a:solidFill>
                <a:schemeClr val="accent1">
                  <a:lumMod val="75000"/>
                </a:schemeClr>
              </a:solidFill>
              <a:latin typeface="+mj-ea"/>
              <a:ea typeface="+mj-ea"/>
            </a:endParaRPr>
          </a:p>
        </p:txBody>
      </p:sp>
    </p:spTree>
    <p:extLst>
      <p:ext uri="{BB962C8B-B14F-4D97-AF65-F5344CB8AC3E}">
        <p14:creationId xmlns:p14="http://schemas.microsoft.com/office/powerpoint/2010/main" val="1777041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130" name="Picture 2" descr="g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3560" y="2343688"/>
            <a:ext cx="5655331" cy="4241498"/>
          </a:xfrm>
          <a:prstGeom prst="rect">
            <a:avLst/>
          </a:prstGeom>
          <a:noFill/>
          <a:extLst>
            <a:ext uri="{909E8E84-426E-40DD-AFC4-6F175D3DCCD1}">
              <a14:hiddenFill xmlns:a14="http://schemas.microsoft.com/office/drawing/2010/main">
                <a:solidFill>
                  <a:srgbClr val="FFFFFF"/>
                </a:solidFill>
              </a14:hiddenFill>
            </a:ext>
          </a:extLst>
        </p:spPr>
      </p:pic>
      <p:sp>
        <p:nvSpPr>
          <p:cNvPr id="176131" name="Text Box 3"/>
          <p:cNvSpPr txBox="1">
            <a:spLocks noChangeArrowheads="1"/>
          </p:cNvSpPr>
          <p:nvPr/>
        </p:nvSpPr>
        <p:spPr bwMode="auto">
          <a:xfrm>
            <a:off x="768831" y="67893"/>
            <a:ext cx="1075005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ja-JP" altLang="en-US" sz="3000" b="1" dirty="0">
                <a:solidFill>
                  <a:srgbClr val="000000"/>
                </a:solidFill>
                <a:latin typeface="+mj-ea"/>
                <a:ea typeface="+mj-ea"/>
              </a:rPr>
              <a:t>アインシュタインの相対性理論</a:t>
            </a:r>
            <a:r>
              <a:rPr lang="ja-JP" altLang="en-US" sz="3000" b="1" dirty="0" smtClean="0">
                <a:solidFill>
                  <a:srgbClr val="000000"/>
                </a:solidFill>
                <a:latin typeface="+mj-ea"/>
                <a:ea typeface="+mj-ea"/>
              </a:rPr>
              <a:t>と</a:t>
            </a:r>
            <a:r>
              <a:rPr lang="en-US" altLang="ja-JP" sz="3000" b="1" dirty="0" smtClean="0">
                <a:solidFill>
                  <a:srgbClr val="000000"/>
                </a:solidFill>
                <a:latin typeface="+mj-ea"/>
                <a:ea typeface="+mj-ea"/>
              </a:rPr>
              <a:t>GPS</a:t>
            </a:r>
            <a:r>
              <a:rPr lang="ja-JP" altLang="en-US" sz="3000" b="1" dirty="0" smtClean="0">
                <a:solidFill>
                  <a:srgbClr val="000000"/>
                </a:solidFill>
                <a:latin typeface="+mj-ea"/>
                <a:ea typeface="+mj-ea"/>
              </a:rPr>
              <a:t>（</a:t>
            </a:r>
            <a:r>
              <a:rPr lang="en-US" altLang="ja-JP" sz="3000" b="1" dirty="0" smtClean="0">
                <a:solidFill>
                  <a:srgbClr val="000000"/>
                </a:solidFill>
                <a:latin typeface="+mj-ea"/>
                <a:ea typeface="+mj-ea"/>
              </a:rPr>
              <a:t>Global Positioning System</a:t>
            </a:r>
            <a:r>
              <a:rPr lang="ja-JP" altLang="en-US" sz="3000" b="1" dirty="0" smtClean="0">
                <a:solidFill>
                  <a:srgbClr val="000000"/>
                </a:solidFill>
                <a:latin typeface="+mj-ea"/>
                <a:ea typeface="+mj-ea"/>
              </a:rPr>
              <a:t>）</a:t>
            </a:r>
            <a:endParaRPr lang="ja-JP" altLang="en-US" sz="3000" b="1" dirty="0">
              <a:solidFill>
                <a:srgbClr val="000000"/>
              </a:solidFill>
              <a:latin typeface="+mj-ea"/>
              <a:ea typeface="+mj-ea"/>
            </a:endParaRPr>
          </a:p>
        </p:txBody>
      </p:sp>
      <p:sp>
        <p:nvSpPr>
          <p:cNvPr id="176133" name="Rectangle 5"/>
          <p:cNvSpPr>
            <a:spLocks noChangeArrowheads="1"/>
          </p:cNvSpPr>
          <p:nvPr/>
        </p:nvSpPr>
        <p:spPr bwMode="auto">
          <a:xfrm>
            <a:off x="644576" y="802218"/>
            <a:ext cx="10717968" cy="464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fontAlgn="base">
              <a:lnSpc>
                <a:spcPct val="110000"/>
              </a:lnSpc>
              <a:spcBef>
                <a:spcPct val="0"/>
              </a:spcBef>
              <a:spcAft>
                <a:spcPct val="0"/>
              </a:spcAft>
            </a:pPr>
            <a:r>
              <a:rPr lang="ja-JP" altLang="en-US" sz="2200" dirty="0">
                <a:solidFill>
                  <a:srgbClr val="000000"/>
                </a:solidFill>
              </a:rPr>
              <a:t>精密な</a:t>
            </a:r>
            <a:r>
              <a:rPr lang="ja-JP" altLang="en-US" sz="2200" dirty="0">
                <a:solidFill>
                  <a:srgbClr val="FF0000"/>
                </a:solidFill>
              </a:rPr>
              <a:t>原子時計</a:t>
            </a:r>
            <a:r>
              <a:rPr lang="ja-JP" altLang="en-US" sz="2200" dirty="0">
                <a:solidFill>
                  <a:srgbClr val="000000"/>
                </a:solidFill>
              </a:rPr>
              <a:t>を積んでいる人工</a:t>
            </a:r>
            <a:r>
              <a:rPr lang="ja-JP" altLang="en-US" sz="2200" dirty="0" smtClean="0">
                <a:solidFill>
                  <a:srgbClr val="000000"/>
                </a:solidFill>
              </a:rPr>
              <a:t>衛星による</a:t>
            </a:r>
            <a:r>
              <a:rPr lang="en-US" altLang="ja-JP" sz="2200" dirty="0" smtClean="0">
                <a:solidFill>
                  <a:srgbClr val="000000"/>
                </a:solidFill>
              </a:rPr>
              <a:t>”</a:t>
            </a:r>
            <a:r>
              <a:rPr lang="ja-JP" altLang="en-US" sz="2200" dirty="0" smtClean="0">
                <a:solidFill>
                  <a:srgbClr val="0070C0"/>
                </a:solidFill>
              </a:rPr>
              <a:t>三角（三辺）測量</a:t>
            </a:r>
            <a:r>
              <a:rPr lang="en-US" altLang="ja-JP" sz="2200" dirty="0" smtClean="0">
                <a:solidFill>
                  <a:srgbClr val="000000"/>
                </a:solidFill>
              </a:rPr>
              <a:t>”</a:t>
            </a:r>
            <a:r>
              <a:rPr lang="ja-JP" altLang="en-US" sz="2200" dirty="0" smtClean="0">
                <a:solidFill>
                  <a:srgbClr val="000000"/>
                </a:solidFill>
              </a:rPr>
              <a:t> </a:t>
            </a:r>
            <a:endParaRPr lang="ja-JP" altLang="en-US" sz="2200" dirty="0">
              <a:solidFill>
                <a:srgbClr val="000000"/>
              </a:solidFill>
            </a:endParaRPr>
          </a:p>
        </p:txBody>
      </p:sp>
      <p:sp>
        <p:nvSpPr>
          <p:cNvPr id="176134" name="Rectangle 6"/>
          <p:cNvSpPr>
            <a:spLocks noChangeArrowheads="1"/>
          </p:cNvSpPr>
          <p:nvPr/>
        </p:nvSpPr>
        <p:spPr bwMode="auto">
          <a:xfrm>
            <a:off x="644576" y="1235029"/>
            <a:ext cx="11317573" cy="464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fontAlgn="base">
              <a:lnSpc>
                <a:spcPct val="110000"/>
              </a:lnSpc>
              <a:spcBef>
                <a:spcPct val="0"/>
              </a:spcBef>
              <a:spcAft>
                <a:spcPct val="0"/>
              </a:spcAft>
            </a:pPr>
            <a:r>
              <a:rPr lang="en-US" altLang="ja-JP" sz="2200" dirty="0" smtClean="0">
                <a:solidFill>
                  <a:srgbClr val="000000"/>
                </a:solidFill>
              </a:rPr>
              <a:t>4</a:t>
            </a:r>
            <a:r>
              <a:rPr lang="ja-JP" altLang="en-US" sz="2200" dirty="0" smtClean="0">
                <a:solidFill>
                  <a:srgbClr val="000000"/>
                </a:solidFill>
              </a:rPr>
              <a:t>つ以上の</a:t>
            </a:r>
            <a:r>
              <a:rPr lang="ja-JP" altLang="en-US" sz="2200" dirty="0">
                <a:solidFill>
                  <a:srgbClr val="000000"/>
                </a:solidFill>
              </a:rPr>
              <a:t>衛星からの電波信号の到着時刻の</a:t>
            </a:r>
            <a:r>
              <a:rPr lang="ja-JP" altLang="en-US" sz="2200" dirty="0" smtClean="0">
                <a:solidFill>
                  <a:srgbClr val="000000"/>
                </a:solidFill>
              </a:rPr>
              <a:t>ずれから、自分の位置を</a:t>
            </a:r>
            <a:r>
              <a:rPr lang="ja-JP" altLang="en-US" sz="2200" dirty="0">
                <a:solidFill>
                  <a:srgbClr val="000000"/>
                </a:solidFill>
              </a:rPr>
              <a:t>、連立</a:t>
            </a:r>
            <a:r>
              <a:rPr lang="ja-JP" altLang="en-US" sz="2200" dirty="0" smtClean="0">
                <a:solidFill>
                  <a:srgbClr val="000000"/>
                </a:solidFill>
              </a:rPr>
              <a:t>方程式で計算。</a:t>
            </a:r>
            <a:endParaRPr lang="ja-JP" altLang="en-US" sz="2200" dirty="0">
              <a:solidFill>
                <a:srgbClr val="000000"/>
              </a:solidFill>
            </a:endParaRPr>
          </a:p>
        </p:txBody>
      </p:sp>
      <p:sp>
        <p:nvSpPr>
          <p:cNvPr id="176135" name="Rectangle 7"/>
          <p:cNvSpPr>
            <a:spLocks noChangeArrowheads="1"/>
          </p:cNvSpPr>
          <p:nvPr/>
        </p:nvSpPr>
        <p:spPr bwMode="auto">
          <a:xfrm>
            <a:off x="644576" y="1705186"/>
            <a:ext cx="1156278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r>
              <a:rPr lang="ja-JP" altLang="en-US" sz="2200" dirty="0">
                <a:solidFill>
                  <a:srgbClr val="000000"/>
                </a:solidFill>
              </a:rPr>
              <a:t>もし</a:t>
            </a:r>
            <a:r>
              <a:rPr lang="en-US" altLang="ja-JP" sz="2200" dirty="0">
                <a:solidFill>
                  <a:srgbClr val="000000"/>
                </a:solidFill>
              </a:rPr>
              <a:t>1</a:t>
            </a:r>
            <a:r>
              <a:rPr lang="ja-JP" altLang="en-US" sz="2200" dirty="0" err="1">
                <a:solidFill>
                  <a:srgbClr val="000000"/>
                </a:solidFill>
              </a:rPr>
              <a:t>つの</a:t>
            </a:r>
            <a:r>
              <a:rPr lang="ja-JP" altLang="en-US" sz="2200" dirty="0">
                <a:solidFill>
                  <a:srgbClr val="000000"/>
                </a:solidFill>
              </a:rPr>
              <a:t>原子時計が </a:t>
            </a:r>
            <a:r>
              <a:rPr lang="en-US" altLang="ja-JP" sz="2200" dirty="0">
                <a:solidFill>
                  <a:srgbClr val="000000"/>
                </a:solidFill>
              </a:rPr>
              <a:t>1</a:t>
            </a:r>
            <a:r>
              <a:rPr lang="ja-JP" altLang="en-US" sz="2200" dirty="0">
                <a:solidFill>
                  <a:srgbClr val="000000"/>
                </a:solidFill>
              </a:rPr>
              <a:t>万分の</a:t>
            </a:r>
            <a:r>
              <a:rPr lang="en-US" altLang="ja-JP" sz="2200" dirty="0">
                <a:solidFill>
                  <a:srgbClr val="000000"/>
                </a:solidFill>
              </a:rPr>
              <a:t>1</a:t>
            </a:r>
            <a:r>
              <a:rPr lang="ja-JP" altLang="en-US" sz="2200" dirty="0" smtClean="0">
                <a:solidFill>
                  <a:srgbClr val="000000"/>
                </a:solidFill>
              </a:rPr>
              <a:t>秒の誤差があるとする</a:t>
            </a:r>
            <a:r>
              <a:rPr lang="ja-JP" altLang="en-US" sz="2200" dirty="0">
                <a:solidFill>
                  <a:srgbClr val="000000"/>
                </a:solidFill>
              </a:rPr>
              <a:t>と、位置情報が </a:t>
            </a:r>
            <a:r>
              <a:rPr lang="en-US" altLang="ja-JP" sz="2200" dirty="0">
                <a:solidFill>
                  <a:srgbClr val="000000"/>
                </a:solidFill>
              </a:rPr>
              <a:t>30km </a:t>
            </a:r>
            <a:r>
              <a:rPr lang="ja-JP" altLang="en-US" sz="2200" dirty="0">
                <a:solidFill>
                  <a:srgbClr val="000000"/>
                </a:solidFill>
              </a:rPr>
              <a:t>程間違ってしまう。 </a:t>
            </a:r>
          </a:p>
        </p:txBody>
      </p:sp>
      <p:sp>
        <p:nvSpPr>
          <p:cNvPr id="176136" name="Rectangle 8"/>
          <p:cNvSpPr>
            <a:spLocks noChangeArrowheads="1"/>
          </p:cNvSpPr>
          <p:nvPr/>
        </p:nvSpPr>
        <p:spPr bwMode="auto">
          <a:xfrm>
            <a:off x="658641" y="2212918"/>
            <a:ext cx="5209057" cy="4696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fontAlgn="base">
              <a:lnSpc>
                <a:spcPct val="110000"/>
              </a:lnSpc>
              <a:spcBef>
                <a:spcPct val="0"/>
              </a:spcBef>
              <a:spcAft>
                <a:spcPct val="0"/>
              </a:spcAft>
            </a:pPr>
            <a:r>
              <a:rPr lang="ja-JP" altLang="en-US" sz="2200" dirty="0" smtClean="0">
                <a:solidFill>
                  <a:srgbClr val="0070C0"/>
                </a:solidFill>
              </a:rPr>
              <a:t>時間の進み方は一定でない</a:t>
            </a:r>
            <a:endParaRPr lang="en-US" altLang="ja-JP" sz="2200" dirty="0" smtClean="0">
              <a:solidFill>
                <a:srgbClr val="FF0000"/>
              </a:solidFill>
            </a:endParaRPr>
          </a:p>
          <a:p>
            <a:pPr fontAlgn="base">
              <a:lnSpc>
                <a:spcPct val="110000"/>
              </a:lnSpc>
              <a:spcBef>
                <a:spcPct val="0"/>
              </a:spcBef>
              <a:spcAft>
                <a:spcPct val="0"/>
              </a:spcAft>
            </a:pPr>
            <a:r>
              <a:rPr lang="ja-JP" altLang="en-US" sz="2200" dirty="0" smtClean="0">
                <a:solidFill>
                  <a:srgbClr val="FF0000"/>
                </a:solidFill>
              </a:rPr>
              <a:t>　特殊</a:t>
            </a:r>
            <a:r>
              <a:rPr lang="ja-JP" altLang="en-US" sz="2200" dirty="0">
                <a:solidFill>
                  <a:srgbClr val="FF0000"/>
                </a:solidFill>
              </a:rPr>
              <a:t>相対性</a:t>
            </a:r>
            <a:r>
              <a:rPr lang="ja-JP" altLang="en-US" sz="2200" dirty="0" smtClean="0">
                <a:solidFill>
                  <a:srgbClr val="FF0000"/>
                </a:solidFill>
              </a:rPr>
              <a:t>理論</a:t>
            </a:r>
            <a:r>
              <a:rPr lang="ja-JP" altLang="en-US" sz="2200" dirty="0" smtClean="0">
                <a:solidFill>
                  <a:srgbClr val="000000"/>
                </a:solidFill>
              </a:rPr>
              <a:t>：運動する座標系</a:t>
            </a:r>
            <a:endParaRPr lang="en-US" altLang="ja-JP" sz="2200" dirty="0" smtClean="0">
              <a:solidFill>
                <a:srgbClr val="000000"/>
              </a:solidFill>
            </a:endParaRPr>
          </a:p>
          <a:p>
            <a:pPr fontAlgn="base">
              <a:lnSpc>
                <a:spcPct val="110000"/>
              </a:lnSpc>
              <a:spcBef>
                <a:spcPct val="0"/>
              </a:spcBef>
              <a:spcAft>
                <a:spcPct val="0"/>
              </a:spcAft>
            </a:pPr>
            <a:r>
              <a:rPr lang="ja-JP" altLang="en-US" sz="2200" dirty="0" smtClean="0">
                <a:solidFill>
                  <a:srgbClr val="FF0000"/>
                </a:solidFill>
              </a:rPr>
              <a:t>　一般</a:t>
            </a:r>
            <a:r>
              <a:rPr lang="ja-JP" altLang="en-US" sz="2200" dirty="0">
                <a:solidFill>
                  <a:srgbClr val="FF0000"/>
                </a:solidFill>
              </a:rPr>
              <a:t>相対性</a:t>
            </a:r>
            <a:r>
              <a:rPr lang="ja-JP" altLang="en-US" sz="2200" dirty="0" smtClean="0">
                <a:solidFill>
                  <a:srgbClr val="FF0000"/>
                </a:solidFill>
              </a:rPr>
              <a:t>理論</a:t>
            </a:r>
            <a:r>
              <a:rPr lang="ja-JP" altLang="en-US" sz="2200" dirty="0" smtClean="0">
                <a:solidFill>
                  <a:srgbClr val="000000"/>
                </a:solidFill>
              </a:rPr>
              <a:t>：重力の強さ</a:t>
            </a:r>
            <a:endParaRPr lang="en-US" altLang="ja-JP" sz="2200" dirty="0" smtClean="0">
              <a:solidFill>
                <a:srgbClr val="000000"/>
              </a:solidFill>
            </a:endParaRPr>
          </a:p>
          <a:p>
            <a:pPr fontAlgn="base">
              <a:lnSpc>
                <a:spcPct val="110000"/>
              </a:lnSpc>
              <a:spcBef>
                <a:spcPct val="0"/>
              </a:spcBef>
              <a:spcAft>
                <a:spcPct val="0"/>
              </a:spcAft>
            </a:pPr>
            <a:endParaRPr lang="en-US" altLang="ja-JP" sz="2000" dirty="0">
              <a:solidFill>
                <a:srgbClr val="000000"/>
              </a:solidFill>
            </a:endParaRPr>
          </a:p>
          <a:p>
            <a:pPr fontAlgn="base">
              <a:lnSpc>
                <a:spcPct val="110000"/>
              </a:lnSpc>
              <a:spcBef>
                <a:spcPct val="0"/>
              </a:spcBef>
              <a:spcAft>
                <a:spcPct val="0"/>
              </a:spcAft>
            </a:pPr>
            <a:r>
              <a:rPr lang="en-US" altLang="ja-JP" sz="2000" dirty="0" smtClean="0">
                <a:solidFill>
                  <a:srgbClr val="000000"/>
                </a:solidFill>
              </a:rPr>
              <a:t>GPS</a:t>
            </a:r>
            <a:r>
              <a:rPr lang="ja-JP" altLang="en-US" sz="2000" dirty="0">
                <a:solidFill>
                  <a:srgbClr val="000000"/>
                </a:solidFill>
              </a:rPr>
              <a:t>衛星は、地上約 </a:t>
            </a:r>
            <a:r>
              <a:rPr lang="en-US" altLang="ja-JP" sz="2000" dirty="0">
                <a:solidFill>
                  <a:srgbClr val="000000"/>
                </a:solidFill>
              </a:rPr>
              <a:t>2</a:t>
            </a:r>
            <a:r>
              <a:rPr lang="ja-JP" altLang="en-US" sz="2000" dirty="0">
                <a:solidFill>
                  <a:srgbClr val="000000"/>
                </a:solidFill>
              </a:rPr>
              <a:t>万</a:t>
            </a:r>
            <a:r>
              <a:rPr lang="en-US" altLang="ja-JP" sz="2000" dirty="0">
                <a:solidFill>
                  <a:srgbClr val="000000"/>
                </a:solidFill>
              </a:rPr>
              <a:t>200km </a:t>
            </a:r>
            <a:r>
              <a:rPr lang="ja-JP" altLang="en-US" sz="2000" dirty="0" smtClean="0">
                <a:solidFill>
                  <a:srgbClr val="000000"/>
                </a:solidFill>
              </a:rPr>
              <a:t>の上空</a:t>
            </a:r>
            <a:endParaRPr lang="en-US" altLang="ja-JP" sz="2000" dirty="0" smtClean="0">
              <a:solidFill>
                <a:srgbClr val="000000"/>
              </a:solidFill>
            </a:endParaRPr>
          </a:p>
          <a:p>
            <a:pPr fontAlgn="base">
              <a:lnSpc>
                <a:spcPct val="110000"/>
              </a:lnSpc>
              <a:spcBef>
                <a:spcPct val="0"/>
              </a:spcBef>
              <a:spcAft>
                <a:spcPct val="0"/>
              </a:spcAft>
            </a:pPr>
            <a:r>
              <a:rPr lang="ja-JP" altLang="en-US" sz="2000" dirty="0" smtClean="0">
                <a:solidFill>
                  <a:srgbClr val="000000"/>
                </a:solidFill>
              </a:rPr>
              <a:t>　　　　　　　　秒速 </a:t>
            </a:r>
            <a:r>
              <a:rPr lang="en-US" altLang="ja-JP" sz="2000" dirty="0">
                <a:solidFill>
                  <a:srgbClr val="000000"/>
                </a:solidFill>
              </a:rPr>
              <a:t>3.88km </a:t>
            </a:r>
            <a:r>
              <a:rPr lang="ja-JP" altLang="en-US" sz="2000" dirty="0">
                <a:solidFill>
                  <a:srgbClr val="000000"/>
                </a:solidFill>
              </a:rPr>
              <a:t>で</a:t>
            </a:r>
            <a:r>
              <a:rPr lang="ja-JP" altLang="en-US" sz="2000" dirty="0" smtClean="0">
                <a:solidFill>
                  <a:srgbClr val="000000"/>
                </a:solidFill>
              </a:rPr>
              <a:t>疾走。</a:t>
            </a:r>
            <a:endParaRPr lang="ja-JP" altLang="en-US" sz="2000" dirty="0">
              <a:solidFill>
                <a:srgbClr val="000000"/>
              </a:solidFill>
            </a:endParaRPr>
          </a:p>
          <a:p>
            <a:pPr fontAlgn="base">
              <a:lnSpc>
                <a:spcPct val="110000"/>
              </a:lnSpc>
              <a:spcBef>
                <a:spcPct val="0"/>
              </a:spcBef>
              <a:spcAft>
                <a:spcPct val="0"/>
              </a:spcAft>
            </a:pPr>
            <a:endParaRPr lang="en-US" altLang="ja-JP" sz="2000" dirty="0" smtClean="0">
              <a:solidFill>
                <a:srgbClr val="000000"/>
              </a:solidFill>
            </a:endParaRPr>
          </a:p>
          <a:p>
            <a:pPr fontAlgn="base">
              <a:lnSpc>
                <a:spcPct val="110000"/>
              </a:lnSpc>
              <a:spcBef>
                <a:spcPct val="0"/>
              </a:spcBef>
              <a:spcAft>
                <a:spcPct val="0"/>
              </a:spcAft>
            </a:pPr>
            <a:r>
              <a:rPr lang="en-US" altLang="ja-JP" sz="2000" dirty="0" smtClean="0">
                <a:solidFill>
                  <a:srgbClr val="000000"/>
                </a:solidFill>
              </a:rPr>
              <a:t>GPS</a:t>
            </a:r>
            <a:r>
              <a:rPr lang="ja-JP" altLang="en-US" sz="2000" dirty="0">
                <a:solidFill>
                  <a:srgbClr val="000000"/>
                </a:solidFill>
              </a:rPr>
              <a:t>衛星の原子時計は、地上</a:t>
            </a:r>
            <a:r>
              <a:rPr lang="ja-JP" altLang="en-US" sz="2000" dirty="0" smtClean="0">
                <a:solidFill>
                  <a:srgbClr val="000000"/>
                </a:solidFill>
              </a:rPr>
              <a:t>の時計</a:t>
            </a:r>
            <a:r>
              <a:rPr lang="ja-JP" altLang="en-US" sz="2000" dirty="0">
                <a:solidFill>
                  <a:srgbClr val="000000"/>
                </a:solidFill>
              </a:rPr>
              <a:t>より</a:t>
            </a:r>
            <a:r>
              <a:rPr lang="ja-JP" altLang="en-US" sz="2000" dirty="0" smtClean="0">
                <a:solidFill>
                  <a:srgbClr val="000000"/>
                </a:solidFill>
              </a:rPr>
              <a:t>も</a:t>
            </a:r>
            <a:endParaRPr lang="en-US" altLang="ja-JP" sz="2000" dirty="0" smtClean="0">
              <a:solidFill>
                <a:srgbClr val="000000"/>
              </a:solidFill>
            </a:endParaRPr>
          </a:p>
          <a:p>
            <a:pPr fontAlgn="base">
              <a:lnSpc>
                <a:spcPct val="110000"/>
              </a:lnSpc>
              <a:spcBef>
                <a:spcPct val="0"/>
              </a:spcBef>
              <a:spcAft>
                <a:spcPct val="0"/>
              </a:spcAft>
            </a:pPr>
            <a:r>
              <a:rPr lang="ja-JP" altLang="en-US" sz="2000" dirty="0">
                <a:solidFill>
                  <a:srgbClr val="0070C0"/>
                </a:solidFill>
              </a:rPr>
              <a:t>１秒間に</a:t>
            </a:r>
            <a:r>
              <a:rPr lang="en-US" altLang="ja-JP" sz="2000" dirty="0">
                <a:solidFill>
                  <a:srgbClr val="0070C0"/>
                </a:solidFill>
              </a:rPr>
              <a:t>1</a:t>
            </a:r>
            <a:r>
              <a:rPr lang="ja-JP" altLang="en-US" sz="2000" dirty="0">
                <a:solidFill>
                  <a:srgbClr val="0070C0"/>
                </a:solidFill>
              </a:rPr>
              <a:t>兆分の</a:t>
            </a:r>
            <a:r>
              <a:rPr lang="en-US" altLang="ja-JP" sz="2000" dirty="0">
                <a:solidFill>
                  <a:srgbClr val="0070C0"/>
                </a:solidFill>
              </a:rPr>
              <a:t>445</a:t>
            </a:r>
            <a:r>
              <a:rPr lang="ja-JP" altLang="en-US" sz="2000" dirty="0">
                <a:solidFill>
                  <a:srgbClr val="0070C0"/>
                </a:solidFill>
              </a:rPr>
              <a:t>秒</a:t>
            </a:r>
            <a:r>
              <a:rPr lang="ja-JP" altLang="en-US" sz="2000" dirty="0" smtClean="0">
                <a:solidFill>
                  <a:srgbClr val="000000"/>
                </a:solidFill>
              </a:rPr>
              <a:t>だけ進んでいる。 </a:t>
            </a:r>
            <a:endParaRPr lang="en-US" altLang="ja-JP" sz="2000" dirty="0" smtClean="0">
              <a:solidFill>
                <a:srgbClr val="000000"/>
              </a:solidFill>
            </a:endParaRPr>
          </a:p>
          <a:p>
            <a:pPr fontAlgn="base">
              <a:lnSpc>
                <a:spcPct val="110000"/>
              </a:lnSpc>
              <a:spcBef>
                <a:spcPct val="0"/>
              </a:spcBef>
              <a:spcAft>
                <a:spcPct val="0"/>
              </a:spcAft>
            </a:pPr>
            <a:endParaRPr lang="en-US" altLang="ja-JP" sz="2000" dirty="0">
              <a:solidFill>
                <a:srgbClr val="000000"/>
              </a:solidFill>
            </a:endParaRPr>
          </a:p>
          <a:p>
            <a:pPr fontAlgn="base">
              <a:lnSpc>
                <a:spcPct val="110000"/>
              </a:lnSpc>
              <a:spcBef>
                <a:spcPct val="0"/>
              </a:spcBef>
              <a:spcAft>
                <a:spcPct val="0"/>
              </a:spcAft>
            </a:pPr>
            <a:r>
              <a:rPr lang="ja-JP" altLang="en-US" sz="2200" dirty="0" smtClean="0">
                <a:solidFill>
                  <a:srgbClr val="000000"/>
                </a:solidFill>
              </a:rPr>
              <a:t>⇒ 位置精度</a:t>
            </a:r>
            <a:endParaRPr lang="en-US" altLang="ja-JP" sz="2200" dirty="0" smtClean="0">
              <a:solidFill>
                <a:srgbClr val="000000"/>
              </a:solidFill>
            </a:endParaRPr>
          </a:p>
          <a:p>
            <a:pPr fontAlgn="base">
              <a:lnSpc>
                <a:spcPct val="110000"/>
              </a:lnSpc>
              <a:spcBef>
                <a:spcPct val="0"/>
              </a:spcBef>
              <a:spcAft>
                <a:spcPct val="0"/>
              </a:spcAft>
            </a:pPr>
            <a:r>
              <a:rPr lang="ja-JP" altLang="en-US" sz="2200" dirty="0" smtClean="0">
                <a:solidFill>
                  <a:srgbClr val="000000"/>
                </a:solidFill>
              </a:rPr>
              <a:t>　　　　現在、２～ ３ｍ</a:t>
            </a:r>
            <a:endParaRPr lang="en-US" altLang="ja-JP" sz="2200" dirty="0" smtClean="0">
              <a:solidFill>
                <a:srgbClr val="000000"/>
              </a:solidFill>
            </a:endParaRPr>
          </a:p>
          <a:p>
            <a:pPr fontAlgn="base">
              <a:lnSpc>
                <a:spcPct val="110000"/>
              </a:lnSpc>
              <a:spcBef>
                <a:spcPct val="0"/>
              </a:spcBef>
              <a:spcAft>
                <a:spcPct val="0"/>
              </a:spcAft>
            </a:pPr>
            <a:r>
              <a:rPr lang="ja-JP" altLang="en-US" sz="2200" dirty="0" smtClean="0">
                <a:solidFill>
                  <a:srgbClr val="000000"/>
                </a:solidFill>
              </a:rPr>
              <a:t>　　　　⇒ </a:t>
            </a:r>
            <a:r>
              <a:rPr lang="en-US" altLang="ja-JP" sz="2200" dirty="0" smtClean="0">
                <a:solidFill>
                  <a:srgbClr val="000000"/>
                </a:solidFill>
              </a:rPr>
              <a:t>10 cm  </a:t>
            </a:r>
            <a:r>
              <a:rPr lang="ja-JP" altLang="en-US" sz="2200" dirty="0" smtClean="0">
                <a:solidFill>
                  <a:srgbClr val="000000"/>
                </a:solidFill>
              </a:rPr>
              <a:t>になったら何に使える？</a:t>
            </a:r>
            <a:endParaRPr lang="ja-JP" altLang="en-US" sz="2200" dirty="0">
              <a:solidFill>
                <a:srgbClr val="000000"/>
              </a:solidFill>
            </a:endParaRPr>
          </a:p>
        </p:txBody>
      </p:sp>
      <p:sp>
        <p:nvSpPr>
          <p:cNvPr id="176137" name="Line 9"/>
          <p:cNvSpPr>
            <a:spLocks noChangeShapeType="1"/>
          </p:cNvSpPr>
          <p:nvPr/>
        </p:nvSpPr>
        <p:spPr bwMode="auto">
          <a:xfrm flipV="1">
            <a:off x="539650" y="629587"/>
            <a:ext cx="11362540" cy="18472"/>
          </a:xfrm>
          <a:prstGeom prst="line">
            <a:avLst/>
          </a:prstGeom>
          <a:noFill/>
          <a:ln w="57150" cmpd="thinThick">
            <a:solidFill>
              <a:srgbClr val="9A88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b="1">
              <a:solidFill>
                <a:srgbClr val="000000"/>
              </a:solidFill>
            </a:endParaRPr>
          </a:p>
        </p:txBody>
      </p:sp>
    </p:spTree>
    <p:extLst>
      <p:ext uri="{BB962C8B-B14F-4D97-AF65-F5344CB8AC3E}">
        <p14:creationId xmlns:p14="http://schemas.microsoft.com/office/powerpoint/2010/main" val="3825524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Oval 19"/>
          <p:cNvSpPr>
            <a:spLocks noChangeArrowheads="1"/>
          </p:cNvSpPr>
          <p:nvPr/>
        </p:nvSpPr>
        <p:spPr bwMode="auto">
          <a:xfrm>
            <a:off x="3648076" y="1484314"/>
            <a:ext cx="5184775" cy="3457575"/>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endParaRPr lang="ja-JP" altLang="en-US" sz="2400">
              <a:solidFill>
                <a:srgbClr val="000000"/>
              </a:solidFill>
            </a:endParaRPr>
          </a:p>
        </p:txBody>
      </p:sp>
      <p:sp>
        <p:nvSpPr>
          <p:cNvPr id="121859" name="Rectangle 5"/>
          <p:cNvSpPr>
            <a:spLocks noGrp="1" noChangeArrowheads="1"/>
          </p:cNvSpPr>
          <p:nvPr>
            <p:ph type="title"/>
          </p:nvPr>
        </p:nvSpPr>
        <p:spPr>
          <a:xfrm>
            <a:off x="2187575" y="-107950"/>
            <a:ext cx="7772400" cy="1143000"/>
          </a:xfrm>
        </p:spPr>
        <p:txBody>
          <a:bodyPr/>
          <a:lstStyle/>
          <a:p>
            <a:pPr eaLnBrk="1" hangingPunct="1"/>
            <a:r>
              <a:rPr lang="ja-JP" altLang="en-US" sz="3600">
                <a:solidFill>
                  <a:schemeClr val="accent2"/>
                </a:solidFill>
              </a:rPr>
              <a:t>物理学のひろがり</a:t>
            </a:r>
          </a:p>
        </p:txBody>
      </p:sp>
      <p:sp>
        <p:nvSpPr>
          <p:cNvPr id="121860" name="Text Box 9"/>
          <p:cNvSpPr txBox="1">
            <a:spLocks noChangeArrowheads="1"/>
          </p:cNvSpPr>
          <p:nvPr/>
        </p:nvSpPr>
        <p:spPr bwMode="auto">
          <a:xfrm>
            <a:off x="4219576" y="5203825"/>
            <a:ext cx="796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400" b="1">
                <a:solidFill>
                  <a:srgbClr val="FF3399"/>
                </a:solidFill>
              </a:rPr>
              <a:t>化学</a:t>
            </a:r>
          </a:p>
        </p:txBody>
      </p:sp>
      <p:sp>
        <p:nvSpPr>
          <p:cNvPr id="121861" name="Text Box 10"/>
          <p:cNvSpPr txBox="1">
            <a:spLocks noChangeArrowheads="1"/>
          </p:cNvSpPr>
          <p:nvPr/>
        </p:nvSpPr>
        <p:spPr bwMode="auto">
          <a:xfrm>
            <a:off x="8904288" y="3860800"/>
            <a:ext cx="1103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400" b="1">
                <a:solidFill>
                  <a:srgbClr val="FF3399"/>
                </a:solidFill>
              </a:rPr>
              <a:t>生物学</a:t>
            </a:r>
          </a:p>
        </p:txBody>
      </p:sp>
      <p:sp>
        <p:nvSpPr>
          <p:cNvPr id="121862" name="Text Box 11"/>
          <p:cNvSpPr txBox="1">
            <a:spLocks noChangeArrowheads="1"/>
          </p:cNvSpPr>
          <p:nvPr/>
        </p:nvSpPr>
        <p:spPr bwMode="auto">
          <a:xfrm>
            <a:off x="1703388" y="3933825"/>
            <a:ext cx="2328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400" b="1">
                <a:solidFill>
                  <a:srgbClr val="FF3399"/>
                </a:solidFill>
              </a:rPr>
              <a:t>地球惑星物理学</a:t>
            </a:r>
          </a:p>
        </p:txBody>
      </p:sp>
      <p:sp>
        <p:nvSpPr>
          <p:cNvPr id="121863" name="Text Box 12"/>
          <p:cNvSpPr txBox="1">
            <a:spLocks noChangeArrowheads="1"/>
          </p:cNvSpPr>
          <p:nvPr/>
        </p:nvSpPr>
        <p:spPr bwMode="auto">
          <a:xfrm>
            <a:off x="6672263" y="5373688"/>
            <a:ext cx="2482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400" b="1">
                <a:solidFill>
                  <a:srgbClr val="FF3399"/>
                </a:solidFill>
              </a:rPr>
              <a:t>応用物理学・工学</a:t>
            </a:r>
          </a:p>
        </p:txBody>
      </p:sp>
      <p:sp>
        <p:nvSpPr>
          <p:cNvPr id="121864" name="Text Box 13"/>
          <p:cNvSpPr txBox="1">
            <a:spLocks noChangeArrowheads="1"/>
          </p:cNvSpPr>
          <p:nvPr/>
        </p:nvSpPr>
        <p:spPr bwMode="auto">
          <a:xfrm>
            <a:off x="3143251" y="1268413"/>
            <a:ext cx="1103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400" b="1">
                <a:solidFill>
                  <a:srgbClr val="FF3399"/>
                </a:solidFill>
              </a:rPr>
              <a:t>天文学</a:t>
            </a:r>
          </a:p>
        </p:txBody>
      </p:sp>
      <p:sp>
        <p:nvSpPr>
          <p:cNvPr id="121865" name="Text Box 14"/>
          <p:cNvSpPr txBox="1">
            <a:spLocks noChangeArrowheads="1"/>
          </p:cNvSpPr>
          <p:nvPr/>
        </p:nvSpPr>
        <p:spPr bwMode="auto">
          <a:xfrm>
            <a:off x="8832850" y="2179638"/>
            <a:ext cx="1409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400" b="1">
                <a:solidFill>
                  <a:srgbClr val="FF3399"/>
                </a:solidFill>
              </a:rPr>
              <a:t>情報科学</a:t>
            </a:r>
          </a:p>
        </p:txBody>
      </p:sp>
      <p:sp>
        <p:nvSpPr>
          <p:cNvPr id="121866" name="Text Box 15"/>
          <p:cNvSpPr txBox="1">
            <a:spLocks noChangeArrowheads="1"/>
          </p:cNvSpPr>
          <p:nvPr/>
        </p:nvSpPr>
        <p:spPr bwMode="auto">
          <a:xfrm>
            <a:off x="4371975" y="2270126"/>
            <a:ext cx="1206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000" b="1">
                <a:solidFill>
                  <a:srgbClr val="0000FF"/>
                </a:solidFill>
              </a:rPr>
              <a:t>宇宙物理</a:t>
            </a:r>
          </a:p>
        </p:txBody>
      </p:sp>
      <p:sp>
        <p:nvSpPr>
          <p:cNvPr id="121867" name="Text Box 16"/>
          <p:cNvSpPr txBox="1">
            <a:spLocks noChangeArrowheads="1"/>
          </p:cNvSpPr>
          <p:nvPr/>
        </p:nvSpPr>
        <p:spPr bwMode="auto">
          <a:xfrm>
            <a:off x="4548188" y="3957639"/>
            <a:ext cx="1206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000" b="1">
                <a:solidFill>
                  <a:srgbClr val="0000FF"/>
                </a:solidFill>
              </a:rPr>
              <a:t>物性物理</a:t>
            </a:r>
          </a:p>
        </p:txBody>
      </p:sp>
      <p:sp>
        <p:nvSpPr>
          <p:cNvPr id="121868" name="Text Box 17"/>
          <p:cNvSpPr txBox="1">
            <a:spLocks noChangeArrowheads="1"/>
          </p:cNvSpPr>
          <p:nvPr/>
        </p:nvSpPr>
        <p:spPr bwMode="auto">
          <a:xfrm>
            <a:off x="7032625" y="3594101"/>
            <a:ext cx="1206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000" b="1">
                <a:solidFill>
                  <a:srgbClr val="0000FF"/>
                </a:solidFill>
              </a:rPr>
              <a:t>生物物理</a:t>
            </a:r>
          </a:p>
        </p:txBody>
      </p:sp>
      <p:sp>
        <p:nvSpPr>
          <p:cNvPr id="121869" name="Text Box 18"/>
          <p:cNvSpPr txBox="1">
            <a:spLocks noChangeArrowheads="1"/>
          </p:cNvSpPr>
          <p:nvPr/>
        </p:nvSpPr>
        <p:spPr bwMode="auto">
          <a:xfrm>
            <a:off x="6851650" y="2357439"/>
            <a:ext cx="1206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000" b="1">
                <a:solidFill>
                  <a:srgbClr val="0000FF"/>
                </a:solidFill>
              </a:rPr>
              <a:t>数理物理</a:t>
            </a:r>
          </a:p>
        </p:txBody>
      </p:sp>
      <p:sp>
        <p:nvSpPr>
          <p:cNvPr id="121870" name="Text Box 20"/>
          <p:cNvSpPr txBox="1">
            <a:spLocks noChangeArrowheads="1"/>
          </p:cNvSpPr>
          <p:nvPr/>
        </p:nvSpPr>
        <p:spPr bwMode="auto">
          <a:xfrm>
            <a:off x="4173539" y="3395664"/>
            <a:ext cx="16033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1900" b="1">
                <a:solidFill>
                  <a:srgbClr val="0000FF"/>
                </a:solidFill>
              </a:rPr>
              <a:t>プラズマ物理</a:t>
            </a:r>
          </a:p>
        </p:txBody>
      </p:sp>
      <p:sp>
        <p:nvSpPr>
          <p:cNvPr id="121871" name="Text Box 21"/>
          <p:cNvSpPr txBox="1">
            <a:spLocks noChangeArrowheads="1"/>
          </p:cNvSpPr>
          <p:nvPr/>
        </p:nvSpPr>
        <p:spPr bwMode="auto">
          <a:xfrm>
            <a:off x="7967664" y="1125538"/>
            <a:ext cx="796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400" b="1">
                <a:solidFill>
                  <a:srgbClr val="FF3399"/>
                </a:solidFill>
              </a:rPr>
              <a:t>数学</a:t>
            </a:r>
          </a:p>
        </p:txBody>
      </p:sp>
      <p:sp>
        <p:nvSpPr>
          <p:cNvPr id="121872" name="Oval 22"/>
          <p:cNvSpPr>
            <a:spLocks noChangeArrowheads="1"/>
          </p:cNvSpPr>
          <p:nvPr/>
        </p:nvSpPr>
        <p:spPr bwMode="auto">
          <a:xfrm rot="19358895">
            <a:off x="7175500" y="549276"/>
            <a:ext cx="2374900" cy="1584325"/>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endParaRPr lang="ja-JP" altLang="en-US" sz="2400">
              <a:solidFill>
                <a:srgbClr val="000000"/>
              </a:solidFill>
            </a:endParaRPr>
          </a:p>
        </p:txBody>
      </p:sp>
      <p:sp>
        <p:nvSpPr>
          <p:cNvPr id="121873" name="Oval 23"/>
          <p:cNvSpPr>
            <a:spLocks noChangeArrowheads="1"/>
          </p:cNvSpPr>
          <p:nvPr/>
        </p:nvSpPr>
        <p:spPr bwMode="auto">
          <a:xfrm>
            <a:off x="6096001" y="4581526"/>
            <a:ext cx="3529013" cy="2016125"/>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endParaRPr lang="ja-JP" altLang="en-US" sz="2400">
              <a:solidFill>
                <a:srgbClr val="000000"/>
              </a:solidFill>
            </a:endParaRPr>
          </a:p>
        </p:txBody>
      </p:sp>
      <p:sp>
        <p:nvSpPr>
          <p:cNvPr id="121874" name="Oval 24"/>
          <p:cNvSpPr>
            <a:spLocks noChangeArrowheads="1"/>
          </p:cNvSpPr>
          <p:nvPr/>
        </p:nvSpPr>
        <p:spPr bwMode="auto">
          <a:xfrm rot="20881958">
            <a:off x="1524000" y="3500438"/>
            <a:ext cx="2774950" cy="1223962"/>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endParaRPr lang="ja-JP" altLang="en-US" sz="2400">
              <a:solidFill>
                <a:srgbClr val="000000"/>
              </a:solidFill>
            </a:endParaRPr>
          </a:p>
        </p:txBody>
      </p:sp>
      <p:sp>
        <p:nvSpPr>
          <p:cNvPr id="121875" name="Oval 25"/>
          <p:cNvSpPr>
            <a:spLocks noChangeArrowheads="1"/>
          </p:cNvSpPr>
          <p:nvPr/>
        </p:nvSpPr>
        <p:spPr bwMode="auto">
          <a:xfrm rot="1541857">
            <a:off x="2495550" y="692151"/>
            <a:ext cx="2374900" cy="1584325"/>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endParaRPr lang="ja-JP" altLang="en-US" sz="2400">
              <a:solidFill>
                <a:srgbClr val="000000"/>
              </a:solidFill>
            </a:endParaRPr>
          </a:p>
        </p:txBody>
      </p:sp>
      <p:sp>
        <p:nvSpPr>
          <p:cNvPr id="121876" name="Oval 26"/>
          <p:cNvSpPr>
            <a:spLocks noChangeArrowheads="1"/>
          </p:cNvSpPr>
          <p:nvPr/>
        </p:nvSpPr>
        <p:spPr bwMode="auto">
          <a:xfrm rot="19358895">
            <a:off x="3432175" y="4724401"/>
            <a:ext cx="2374900" cy="1584325"/>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endParaRPr lang="ja-JP" altLang="en-US" sz="2400">
              <a:solidFill>
                <a:srgbClr val="000000"/>
              </a:solidFill>
            </a:endParaRPr>
          </a:p>
        </p:txBody>
      </p:sp>
      <p:sp>
        <p:nvSpPr>
          <p:cNvPr id="121877" name="Oval 27"/>
          <p:cNvSpPr>
            <a:spLocks noChangeArrowheads="1"/>
          </p:cNvSpPr>
          <p:nvPr/>
        </p:nvSpPr>
        <p:spPr bwMode="auto">
          <a:xfrm rot="20709198">
            <a:off x="8293100" y="1557339"/>
            <a:ext cx="2374900" cy="1584325"/>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endParaRPr lang="ja-JP" altLang="en-US" sz="2400">
              <a:solidFill>
                <a:srgbClr val="000000"/>
              </a:solidFill>
            </a:endParaRPr>
          </a:p>
        </p:txBody>
      </p:sp>
      <p:sp>
        <p:nvSpPr>
          <p:cNvPr id="121878" name="Oval 28"/>
          <p:cNvSpPr>
            <a:spLocks noChangeArrowheads="1"/>
          </p:cNvSpPr>
          <p:nvPr/>
        </p:nvSpPr>
        <p:spPr bwMode="auto">
          <a:xfrm>
            <a:off x="8293100" y="3429000"/>
            <a:ext cx="2374900" cy="1296988"/>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endParaRPr lang="ja-JP" altLang="en-US" sz="2400">
              <a:solidFill>
                <a:srgbClr val="000000"/>
              </a:solidFill>
            </a:endParaRPr>
          </a:p>
        </p:txBody>
      </p:sp>
      <p:sp>
        <p:nvSpPr>
          <p:cNvPr id="121879" name="Text Box 29"/>
          <p:cNvSpPr txBox="1">
            <a:spLocks noChangeArrowheads="1"/>
          </p:cNvSpPr>
          <p:nvPr/>
        </p:nvSpPr>
        <p:spPr bwMode="auto">
          <a:xfrm>
            <a:off x="5505450" y="1773239"/>
            <a:ext cx="1462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000" b="1">
                <a:solidFill>
                  <a:srgbClr val="0000FF"/>
                </a:solidFill>
              </a:rPr>
              <a:t>素粒子物理</a:t>
            </a:r>
          </a:p>
        </p:txBody>
      </p:sp>
      <p:sp>
        <p:nvSpPr>
          <p:cNvPr id="121880" name="Text Box 30"/>
          <p:cNvSpPr txBox="1">
            <a:spLocks noChangeArrowheads="1"/>
          </p:cNvSpPr>
          <p:nvPr/>
        </p:nvSpPr>
        <p:spPr bwMode="auto">
          <a:xfrm>
            <a:off x="4083051" y="2773364"/>
            <a:ext cx="9509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000" b="1">
                <a:solidFill>
                  <a:srgbClr val="0000FF"/>
                </a:solidFill>
              </a:rPr>
              <a:t>核物理</a:t>
            </a:r>
          </a:p>
        </p:txBody>
      </p:sp>
      <p:sp>
        <p:nvSpPr>
          <p:cNvPr id="121881" name="Text Box 16"/>
          <p:cNvSpPr txBox="1">
            <a:spLocks noChangeArrowheads="1"/>
          </p:cNvSpPr>
          <p:nvPr/>
        </p:nvSpPr>
        <p:spPr bwMode="auto">
          <a:xfrm>
            <a:off x="6380164" y="4157663"/>
            <a:ext cx="1474787"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000" b="1">
                <a:solidFill>
                  <a:srgbClr val="0000FF"/>
                </a:solidFill>
              </a:rPr>
              <a:t>非平衡物理</a:t>
            </a:r>
          </a:p>
        </p:txBody>
      </p:sp>
      <p:sp>
        <p:nvSpPr>
          <p:cNvPr id="121882" name="Text Box 16"/>
          <p:cNvSpPr txBox="1">
            <a:spLocks noChangeArrowheads="1"/>
          </p:cNvSpPr>
          <p:nvPr/>
        </p:nvSpPr>
        <p:spPr bwMode="auto">
          <a:xfrm>
            <a:off x="7335839" y="2960688"/>
            <a:ext cx="12160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000" b="1">
                <a:solidFill>
                  <a:srgbClr val="0000FF"/>
                </a:solidFill>
              </a:rPr>
              <a:t>量子情報</a:t>
            </a:r>
          </a:p>
        </p:txBody>
      </p:sp>
      <p:sp>
        <p:nvSpPr>
          <p:cNvPr id="121883" name="Text Box 16"/>
          <p:cNvSpPr txBox="1">
            <a:spLocks noChangeArrowheads="1"/>
          </p:cNvSpPr>
          <p:nvPr/>
        </p:nvSpPr>
        <p:spPr bwMode="auto">
          <a:xfrm>
            <a:off x="5546725" y="4413250"/>
            <a:ext cx="9588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000" b="1">
                <a:solidFill>
                  <a:srgbClr val="0000FF"/>
                </a:solidFill>
              </a:rPr>
              <a:t>光科学</a:t>
            </a:r>
          </a:p>
        </p:txBody>
      </p:sp>
      <p:sp>
        <p:nvSpPr>
          <p:cNvPr id="121884" name="Text Box 5"/>
          <p:cNvSpPr txBox="1">
            <a:spLocks noChangeArrowheads="1"/>
          </p:cNvSpPr>
          <p:nvPr/>
        </p:nvSpPr>
        <p:spPr bwMode="auto">
          <a:xfrm>
            <a:off x="5707064" y="2441576"/>
            <a:ext cx="1843087" cy="14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1800">
                <a:solidFill>
                  <a:srgbClr val="FF0000"/>
                </a:solidFill>
              </a:rPr>
              <a:t>量子力学　　</a:t>
            </a:r>
            <a:endParaRPr lang="en-US" altLang="ja-JP" sz="1800">
              <a:solidFill>
                <a:srgbClr val="FF0000"/>
              </a:solidFill>
            </a:endParaRPr>
          </a:p>
          <a:p>
            <a:pPr fontAlgn="base">
              <a:spcBef>
                <a:spcPct val="0"/>
              </a:spcBef>
              <a:spcAft>
                <a:spcPct val="0"/>
              </a:spcAft>
              <a:buNone/>
            </a:pPr>
            <a:r>
              <a:rPr lang="ja-JP" altLang="en-US" sz="1800">
                <a:solidFill>
                  <a:srgbClr val="FF0000"/>
                </a:solidFill>
              </a:rPr>
              <a:t>電磁気学　　</a:t>
            </a:r>
            <a:endParaRPr lang="en-US" altLang="ja-JP" sz="1800">
              <a:solidFill>
                <a:srgbClr val="FF0000"/>
              </a:solidFill>
            </a:endParaRPr>
          </a:p>
          <a:p>
            <a:pPr fontAlgn="base">
              <a:spcBef>
                <a:spcPct val="0"/>
              </a:spcBef>
              <a:spcAft>
                <a:spcPct val="0"/>
              </a:spcAft>
              <a:buNone/>
            </a:pPr>
            <a:r>
              <a:rPr lang="ja-JP" altLang="en-US" sz="1800">
                <a:solidFill>
                  <a:srgbClr val="FF0000"/>
                </a:solidFill>
              </a:rPr>
              <a:t>統計力学　　</a:t>
            </a:r>
            <a:endParaRPr lang="en-US" altLang="ja-JP" sz="1800">
              <a:solidFill>
                <a:srgbClr val="FF0000"/>
              </a:solidFill>
            </a:endParaRPr>
          </a:p>
          <a:p>
            <a:pPr fontAlgn="base">
              <a:spcBef>
                <a:spcPct val="0"/>
              </a:spcBef>
              <a:spcAft>
                <a:spcPct val="0"/>
              </a:spcAft>
              <a:buNone/>
            </a:pPr>
            <a:r>
              <a:rPr lang="ja-JP" altLang="en-US" sz="1800">
                <a:solidFill>
                  <a:srgbClr val="FF0000"/>
                </a:solidFill>
              </a:rPr>
              <a:t>相対論     </a:t>
            </a:r>
            <a:endParaRPr lang="en-US" altLang="ja-JP" sz="1800">
              <a:solidFill>
                <a:srgbClr val="FF0000"/>
              </a:solidFill>
            </a:endParaRPr>
          </a:p>
          <a:p>
            <a:pPr fontAlgn="base">
              <a:spcBef>
                <a:spcPct val="0"/>
              </a:spcBef>
              <a:spcAft>
                <a:spcPct val="0"/>
              </a:spcAft>
              <a:buNone/>
            </a:pPr>
            <a:r>
              <a:rPr lang="ja-JP" altLang="en-US" sz="1800">
                <a:solidFill>
                  <a:srgbClr val="FF0000"/>
                </a:solidFill>
              </a:rPr>
              <a:t>物理数学</a:t>
            </a:r>
          </a:p>
        </p:txBody>
      </p:sp>
      <p:sp>
        <p:nvSpPr>
          <p:cNvPr id="121885" name="Text Box 231"/>
          <p:cNvSpPr txBox="1">
            <a:spLocks noChangeArrowheads="1"/>
          </p:cNvSpPr>
          <p:nvPr/>
        </p:nvSpPr>
        <p:spPr bwMode="auto">
          <a:xfrm>
            <a:off x="6886576" y="785813"/>
            <a:ext cx="117792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1600">
                <a:solidFill>
                  <a:srgbClr val="000000"/>
                </a:solidFill>
              </a:rPr>
              <a:t>ニュートリノ</a:t>
            </a:r>
          </a:p>
          <a:p>
            <a:pPr fontAlgn="base">
              <a:spcBef>
                <a:spcPct val="0"/>
              </a:spcBef>
              <a:spcAft>
                <a:spcPct val="0"/>
              </a:spcAft>
              <a:buNone/>
            </a:pPr>
            <a:r>
              <a:rPr lang="ja-JP" altLang="en-US" sz="1600">
                <a:solidFill>
                  <a:srgbClr val="000000"/>
                </a:solidFill>
              </a:rPr>
              <a:t>グラヴィトン</a:t>
            </a:r>
          </a:p>
          <a:p>
            <a:pPr fontAlgn="base">
              <a:spcBef>
                <a:spcPct val="0"/>
              </a:spcBef>
              <a:spcAft>
                <a:spcPct val="0"/>
              </a:spcAft>
              <a:buNone/>
            </a:pPr>
            <a:r>
              <a:rPr lang="ja-JP" altLang="en-US" sz="1600">
                <a:solidFill>
                  <a:srgbClr val="000000"/>
                </a:solidFill>
              </a:rPr>
              <a:t>ひも理論</a:t>
            </a:r>
          </a:p>
        </p:txBody>
      </p:sp>
      <p:sp>
        <p:nvSpPr>
          <p:cNvPr id="121886" name="Text Box 232"/>
          <p:cNvSpPr txBox="1">
            <a:spLocks noChangeArrowheads="1"/>
          </p:cNvSpPr>
          <p:nvPr/>
        </p:nvSpPr>
        <p:spPr bwMode="auto">
          <a:xfrm>
            <a:off x="4859338" y="920751"/>
            <a:ext cx="16700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1600">
                <a:solidFill>
                  <a:srgbClr val="000000"/>
                </a:solidFill>
              </a:rPr>
              <a:t>クオークから核子</a:t>
            </a:r>
          </a:p>
          <a:p>
            <a:pPr fontAlgn="base">
              <a:spcBef>
                <a:spcPct val="0"/>
              </a:spcBef>
              <a:spcAft>
                <a:spcPct val="0"/>
              </a:spcAft>
              <a:buNone/>
            </a:pPr>
            <a:r>
              <a:rPr lang="ja-JP" altLang="en-US" sz="1600">
                <a:solidFill>
                  <a:srgbClr val="000000"/>
                </a:solidFill>
              </a:rPr>
              <a:t>反原子</a:t>
            </a:r>
          </a:p>
        </p:txBody>
      </p:sp>
      <p:sp>
        <p:nvSpPr>
          <p:cNvPr id="121887" name="Text Box 233"/>
          <p:cNvSpPr txBox="1">
            <a:spLocks noChangeArrowheads="1"/>
          </p:cNvSpPr>
          <p:nvPr/>
        </p:nvSpPr>
        <p:spPr bwMode="auto">
          <a:xfrm>
            <a:off x="3290888" y="4418013"/>
            <a:ext cx="140335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1600">
                <a:solidFill>
                  <a:srgbClr val="000000"/>
                </a:solidFill>
              </a:rPr>
              <a:t>超伝導</a:t>
            </a:r>
          </a:p>
          <a:p>
            <a:pPr fontAlgn="base">
              <a:spcBef>
                <a:spcPct val="0"/>
              </a:spcBef>
              <a:spcAft>
                <a:spcPct val="0"/>
              </a:spcAft>
              <a:buNone/>
            </a:pPr>
            <a:r>
              <a:rPr lang="ja-JP" altLang="en-US" sz="1600">
                <a:solidFill>
                  <a:srgbClr val="000000"/>
                </a:solidFill>
              </a:rPr>
              <a:t>低次元電子系</a:t>
            </a:r>
          </a:p>
          <a:p>
            <a:pPr fontAlgn="base">
              <a:spcBef>
                <a:spcPct val="0"/>
              </a:spcBef>
              <a:spcAft>
                <a:spcPct val="0"/>
              </a:spcAft>
              <a:buNone/>
            </a:pPr>
            <a:r>
              <a:rPr lang="ja-JP" altLang="en-US" sz="1600">
                <a:solidFill>
                  <a:srgbClr val="000000"/>
                </a:solidFill>
              </a:rPr>
              <a:t>新物質</a:t>
            </a:r>
          </a:p>
        </p:txBody>
      </p:sp>
      <p:sp>
        <p:nvSpPr>
          <p:cNvPr id="121888" name="Text Box 234"/>
          <p:cNvSpPr txBox="1">
            <a:spLocks noChangeArrowheads="1"/>
          </p:cNvSpPr>
          <p:nvPr/>
        </p:nvSpPr>
        <p:spPr bwMode="auto">
          <a:xfrm>
            <a:off x="2562225" y="1998663"/>
            <a:ext cx="120015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1600">
                <a:solidFill>
                  <a:srgbClr val="000000"/>
                </a:solidFill>
              </a:rPr>
              <a:t>ビッグバン</a:t>
            </a:r>
          </a:p>
          <a:p>
            <a:pPr fontAlgn="base">
              <a:spcBef>
                <a:spcPct val="0"/>
              </a:spcBef>
              <a:spcAft>
                <a:spcPct val="0"/>
              </a:spcAft>
              <a:buNone/>
            </a:pPr>
            <a:r>
              <a:rPr lang="ja-JP" altLang="en-US" sz="1600">
                <a:solidFill>
                  <a:srgbClr val="000000"/>
                </a:solidFill>
              </a:rPr>
              <a:t>宇宙電磁波</a:t>
            </a:r>
          </a:p>
          <a:p>
            <a:pPr fontAlgn="base">
              <a:spcBef>
                <a:spcPct val="0"/>
              </a:spcBef>
              <a:spcAft>
                <a:spcPct val="0"/>
              </a:spcAft>
              <a:buNone/>
            </a:pPr>
            <a:r>
              <a:rPr lang="ja-JP" altLang="en-US" sz="1600">
                <a:solidFill>
                  <a:srgbClr val="000000"/>
                </a:solidFill>
              </a:rPr>
              <a:t>惑星探査</a:t>
            </a:r>
          </a:p>
        </p:txBody>
      </p:sp>
      <p:sp>
        <p:nvSpPr>
          <p:cNvPr id="121889" name="Text Box 233"/>
          <p:cNvSpPr txBox="1">
            <a:spLocks noChangeArrowheads="1"/>
          </p:cNvSpPr>
          <p:nvPr/>
        </p:nvSpPr>
        <p:spPr bwMode="auto">
          <a:xfrm>
            <a:off x="9415463" y="4687888"/>
            <a:ext cx="1211262"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1600">
                <a:solidFill>
                  <a:srgbClr val="000000"/>
                </a:solidFill>
              </a:rPr>
              <a:t>生体分子</a:t>
            </a:r>
            <a:endParaRPr lang="en-US" altLang="ja-JP" sz="1600">
              <a:solidFill>
                <a:srgbClr val="000000"/>
              </a:solidFill>
            </a:endParaRPr>
          </a:p>
          <a:p>
            <a:pPr fontAlgn="base">
              <a:spcBef>
                <a:spcPct val="0"/>
              </a:spcBef>
              <a:spcAft>
                <a:spcPct val="0"/>
              </a:spcAft>
              <a:buNone/>
            </a:pPr>
            <a:r>
              <a:rPr lang="ja-JP" altLang="en-US" sz="1600">
                <a:solidFill>
                  <a:srgbClr val="000000"/>
                </a:solidFill>
              </a:rPr>
              <a:t>神経</a:t>
            </a:r>
            <a:endParaRPr lang="en-US" altLang="ja-JP" sz="1600">
              <a:solidFill>
                <a:srgbClr val="000000"/>
              </a:solidFill>
            </a:endParaRPr>
          </a:p>
          <a:p>
            <a:pPr fontAlgn="base">
              <a:spcBef>
                <a:spcPct val="0"/>
              </a:spcBef>
              <a:spcAft>
                <a:spcPct val="0"/>
              </a:spcAft>
              <a:buNone/>
            </a:pPr>
            <a:r>
              <a:rPr lang="ja-JP" altLang="en-US" sz="1600">
                <a:solidFill>
                  <a:srgbClr val="000000"/>
                </a:solidFill>
              </a:rPr>
              <a:t>理論生物学</a:t>
            </a:r>
          </a:p>
        </p:txBody>
      </p:sp>
      <p:sp>
        <p:nvSpPr>
          <p:cNvPr id="121890" name="Text Box 233"/>
          <p:cNvSpPr txBox="1">
            <a:spLocks noChangeArrowheads="1"/>
          </p:cNvSpPr>
          <p:nvPr/>
        </p:nvSpPr>
        <p:spPr bwMode="auto">
          <a:xfrm>
            <a:off x="9013826" y="2852738"/>
            <a:ext cx="1738313"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1600">
                <a:solidFill>
                  <a:srgbClr val="000000"/>
                </a:solidFill>
              </a:rPr>
              <a:t>量子通信</a:t>
            </a:r>
            <a:endParaRPr lang="en-US" altLang="ja-JP" sz="1600">
              <a:solidFill>
                <a:srgbClr val="000000"/>
              </a:solidFill>
            </a:endParaRPr>
          </a:p>
          <a:p>
            <a:pPr fontAlgn="base">
              <a:spcBef>
                <a:spcPct val="0"/>
              </a:spcBef>
              <a:spcAft>
                <a:spcPct val="0"/>
              </a:spcAft>
              <a:buNone/>
            </a:pPr>
            <a:r>
              <a:rPr lang="ja-JP" altLang="en-US" sz="1600">
                <a:solidFill>
                  <a:srgbClr val="000000"/>
                </a:solidFill>
              </a:rPr>
              <a:t>エンタングルメント</a:t>
            </a:r>
          </a:p>
        </p:txBody>
      </p:sp>
      <p:sp>
        <p:nvSpPr>
          <p:cNvPr id="121891" name="Text Box 233"/>
          <p:cNvSpPr txBox="1">
            <a:spLocks noChangeArrowheads="1"/>
          </p:cNvSpPr>
          <p:nvPr/>
        </p:nvSpPr>
        <p:spPr bwMode="auto">
          <a:xfrm>
            <a:off x="2847975" y="2946400"/>
            <a:ext cx="800100"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1600">
                <a:solidFill>
                  <a:srgbClr val="000000"/>
                </a:solidFill>
              </a:rPr>
              <a:t>核融合</a:t>
            </a:r>
          </a:p>
        </p:txBody>
      </p:sp>
      <p:sp>
        <p:nvSpPr>
          <p:cNvPr id="121892" name="Text Box 233"/>
          <p:cNvSpPr txBox="1">
            <a:spLocks noChangeArrowheads="1"/>
          </p:cNvSpPr>
          <p:nvPr/>
        </p:nvSpPr>
        <p:spPr bwMode="auto">
          <a:xfrm>
            <a:off x="5268914" y="5124450"/>
            <a:ext cx="13684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1600">
                <a:solidFill>
                  <a:srgbClr val="000000"/>
                </a:solidFill>
              </a:rPr>
              <a:t>レーザー冷却</a:t>
            </a:r>
            <a:endParaRPr lang="en-US" altLang="ja-JP" sz="1600">
              <a:solidFill>
                <a:srgbClr val="000000"/>
              </a:solidFill>
            </a:endParaRPr>
          </a:p>
          <a:p>
            <a:pPr fontAlgn="base">
              <a:spcBef>
                <a:spcPct val="0"/>
              </a:spcBef>
              <a:spcAft>
                <a:spcPct val="0"/>
              </a:spcAft>
              <a:buNone/>
            </a:pPr>
            <a:r>
              <a:rPr lang="ja-JP" altLang="en-US" sz="1600">
                <a:solidFill>
                  <a:srgbClr val="000000"/>
                </a:solidFill>
              </a:rPr>
              <a:t>テラヘルツ光</a:t>
            </a:r>
          </a:p>
        </p:txBody>
      </p:sp>
    </p:spTree>
    <p:extLst>
      <p:ext uri="{BB962C8B-B14F-4D97-AF65-F5344CB8AC3E}">
        <p14:creationId xmlns:p14="http://schemas.microsoft.com/office/powerpoint/2010/main" val="477026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120445" y="2132087"/>
            <a:ext cx="2517215" cy="588510"/>
          </a:xfrm>
        </p:spPr>
        <p:txBody>
          <a:bodyPr>
            <a:normAutofit/>
          </a:bodyPr>
          <a:lstStyle/>
          <a:p>
            <a:pPr algn="l"/>
            <a:r>
              <a:rPr kumimoji="1" lang="ja-JP" altLang="en-US" sz="3200" dirty="0" smtClean="0"/>
              <a:t>スケジュール　</a:t>
            </a:r>
            <a:endParaRPr kumimoji="1" lang="en-US" altLang="ja-JP" sz="3200" dirty="0" smtClean="0"/>
          </a:p>
        </p:txBody>
      </p:sp>
      <p:sp>
        <p:nvSpPr>
          <p:cNvPr id="4" name="サブタイトル 2"/>
          <p:cNvSpPr txBox="1">
            <a:spLocks/>
          </p:cNvSpPr>
          <p:nvPr/>
        </p:nvSpPr>
        <p:spPr>
          <a:xfrm>
            <a:off x="583602" y="2868317"/>
            <a:ext cx="11608397" cy="38540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b="1" dirty="0" smtClean="0"/>
              <a:t>１．ブレインストーミング：　　　　　　　　議論</a:t>
            </a:r>
            <a:r>
              <a:rPr lang="ja-JP" altLang="en-US" b="1" dirty="0" smtClean="0"/>
              <a:t>⇒自己紹介を兼ねた簡易</a:t>
            </a:r>
            <a:r>
              <a:rPr lang="ja-JP" altLang="en-US" b="1" dirty="0" smtClean="0"/>
              <a:t>プレゼン（個人）</a:t>
            </a:r>
            <a:endParaRPr lang="en-US" altLang="ja-JP" b="1" dirty="0"/>
          </a:p>
          <a:p>
            <a:pPr algn="l"/>
            <a:r>
              <a:rPr lang="ja-JP" altLang="en-US" b="1" dirty="0" smtClean="0"/>
              <a:t>２．</a:t>
            </a:r>
            <a:r>
              <a:rPr lang="ja-JP" altLang="en-US" b="1" dirty="0" smtClean="0">
                <a:solidFill>
                  <a:srgbClr val="FF0000"/>
                </a:solidFill>
              </a:rPr>
              <a:t>テーマの選定</a:t>
            </a:r>
            <a:r>
              <a:rPr lang="ja-JP" altLang="en-US" b="1" dirty="0" smtClean="0"/>
              <a:t>：　　　　　　　　　　　　</a:t>
            </a:r>
            <a:r>
              <a:rPr lang="ja-JP" altLang="en-US" b="1" dirty="0" smtClean="0">
                <a:solidFill>
                  <a:srgbClr val="0070C0"/>
                </a:solidFill>
              </a:rPr>
              <a:t>チームごと</a:t>
            </a:r>
            <a:r>
              <a:rPr lang="ja-JP" altLang="en-US" b="1" dirty="0" smtClean="0"/>
              <a:t>のテーマ（３</a:t>
            </a:r>
            <a:r>
              <a:rPr lang="en-US" altLang="ja-JP" b="1" dirty="0" smtClean="0"/>
              <a:t>, </a:t>
            </a:r>
            <a:r>
              <a:rPr lang="ja-JP" altLang="en-US" b="1" dirty="0" smtClean="0"/>
              <a:t>４名程度で１チーム）</a:t>
            </a:r>
            <a:endParaRPr lang="en-US" altLang="ja-JP" b="1" dirty="0"/>
          </a:p>
          <a:p>
            <a:pPr algn="l"/>
            <a:r>
              <a:rPr lang="ja-JP" altLang="en-US" b="1" dirty="0" smtClean="0"/>
              <a:t>３．</a:t>
            </a:r>
            <a:r>
              <a:rPr lang="ja-JP" altLang="en-US" b="1" dirty="0" smtClean="0">
                <a:solidFill>
                  <a:srgbClr val="CC0099"/>
                </a:solidFill>
              </a:rPr>
              <a:t>グループディスカッション＋調査</a:t>
            </a:r>
            <a:r>
              <a:rPr lang="ja-JP" altLang="en-US" b="1" dirty="0" smtClean="0"/>
              <a:t>　各チームでテーマの</a:t>
            </a:r>
            <a:r>
              <a:rPr lang="ja-JP" altLang="en-US" b="1" dirty="0" smtClean="0">
                <a:solidFill>
                  <a:srgbClr val="FF0000"/>
                </a:solidFill>
              </a:rPr>
              <a:t>深堀り・多面的な考察・肉付け</a:t>
            </a:r>
            <a:endParaRPr lang="en-US" altLang="ja-JP" b="1" dirty="0" smtClean="0">
              <a:solidFill>
                <a:srgbClr val="FF0000"/>
              </a:solidFill>
            </a:endParaRPr>
          </a:p>
          <a:p>
            <a:pPr algn="l"/>
            <a:r>
              <a:rPr lang="ja-JP" altLang="en-US" b="1" dirty="0" smtClean="0"/>
              <a:t>４．</a:t>
            </a:r>
            <a:r>
              <a:rPr lang="ja-JP" altLang="en-US" b="1" dirty="0" smtClean="0">
                <a:solidFill>
                  <a:srgbClr val="FF0000"/>
                </a:solidFill>
              </a:rPr>
              <a:t>中間プレゼン</a:t>
            </a:r>
            <a:r>
              <a:rPr lang="ja-JP" altLang="en-US" b="1" dirty="0" smtClean="0"/>
              <a:t>＋ディスカッション　 </a:t>
            </a:r>
            <a:r>
              <a:rPr lang="ja-JP" altLang="en-US" b="1" dirty="0" smtClean="0">
                <a:solidFill>
                  <a:srgbClr val="FF0000"/>
                </a:solidFill>
              </a:rPr>
              <a:t>方針</a:t>
            </a:r>
            <a:r>
              <a:rPr lang="ja-JP" altLang="en-US" b="1" dirty="0" smtClean="0"/>
              <a:t>をチームごとにプレゼンし、クラス全員で議論</a:t>
            </a:r>
            <a:endParaRPr lang="en-US" altLang="ja-JP" b="1" dirty="0"/>
          </a:p>
          <a:p>
            <a:pPr algn="l"/>
            <a:r>
              <a:rPr lang="ja-JP" altLang="en-US" b="1" dirty="0" smtClean="0"/>
              <a:t>５．論文（レポート）原稿執筆　　　　　</a:t>
            </a:r>
            <a:r>
              <a:rPr lang="ja-JP" altLang="en-US" b="1" dirty="0" smtClean="0"/>
              <a:t>各自　</a:t>
            </a:r>
            <a:endParaRPr lang="en-US" altLang="ja-JP" b="1" dirty="0" smtClean="0"/>
          </a:p>
          <a:p>
            <a:pPr algn="l"/>
            <a:r>
              <a:rPr lang="ja-JP" altLang="en-US" b="1" dirty="0" smtClean="0"/>
              <a:t>６．原稿の</a:t>
            </a:r>
            <a:r>
              <a:rPr lang="ja-JP" altLang="en-US" b="1" dirty="0" smtClean="0">
                <a:solidFill>
                  <a:srgbClr val="CC0099"/>
                </a:solidFill>
              </a:rPr>
              <a:t>相互批評　　　　　　　　　　 </a:t>
            </a:r>
            <a:r>
              <a:rPr lang="ja-JP" altLang="en-US" b="1" dirty="0" smtClean="0"/>
              <a:t>チーム内</a:t>
            </a:r>
            <a:endParaRPr lang="en-US" altLang="ja-JP" b="1" dirty="0"/>
          </a:p>
          <a:p>
            <a:pPr algn="l"/>
            <a:r>
              <a:rPr lang="ja-JP" altLang="en-US" b="1" dirty="0" smtClean="0"/>
              <a:t>７．</a:t>
            </a:r>
            <a:r>
              <a:rPr lang="ja-JP" altLang="en-US" b="1" dirty="0" smtClean="0">
                <a:solidFill>
                  <a:srgbClr val="FF0000"/>
                </a:solidFill>
              </a:rPr>
              <a:t>最終プレゼン　　　　　　　　　　　　 </a:t>
            </a:r>
            <a:r>
              <a:rPr lang="ja-JP" altLang="en-US" b="1" dirty="0" smtClean="0"/>
              <a:t>チームごと＋全体</a:t>
            </a:r>
            <a:r>
              <a:rPr lang="ja-JP" altLang="en-US" b="1" dirty="0"/>
              <a:t>議論 （</a:t>
            </a:r>
            <a:r>
              <a:rPr lang="en-US" altLang="ja-JP" b="1" dirty="0"/>
              <a:t>7</a:t>
            </a:r>
            <a:r>
              <a:rPr lang="ja-JP" altLang="en-US" b="1" dirty="0"/>
              <a:t>月</a:t>
            </a:r>
            <a:r>
              <a:rPr lang="en-US" altLang="ja-JP" b="1" dirty="0"/>
              <a:t>7, 14</a:t>
            </a:r>
            <a:r>
              <a:rPr lang="ja-JP" altLang="en-US" b="1" dirty="0"/>
              <a:t>日）</a:t>
            </a:r>
            <a:endParaRPr lang="en-US" altLang="ja-JP" b="1" dirty="0"/>
          </a:p>
          <a:p>
            <a:pPr algn="l"/>
            <a:r>
              <a:rPr lang="ja-JP" altLang="en-US" b="1" dirty="0" smtClean="0"/>
              <a:t>８．</a:t>
            </a:r>
            <a:r>
              <a:rPr lang="ja-JP" altLang="en-US" b="1" dirty="0" smtClean="0">
                <a:solidFill>
                  <a:srgbClr val="FF0000"/>
                </a:solidFill>
              </a:rPr>
              <a:t>論文（レポート）</a:t>
            </a:r>
            <a:r>
              <a:rPr lang="ja-JP" altLang="en-US" b="1" dirty="0" smtClean="0"/>
              <a:t>の</a:t>
            </a:r>
            <a:r>
              <a:rPr lang="ja-JP" altLang="en-US" b="1" dirty="0" smtClean="0"/>
              <a:t>完成　　　　　　　</a:t>
            </a:r>
            <a:r>
              <a:rPr lang="ja-JP" altLang="en-US" b="1" dirty="0" smtClean="0"/>
              <a:t>各自（８月初旬に提出〆切）</a:t>
            </a:r>
            <a:endParaRPr lang="en-US" altLang="ja-JP" b="1" dirty="0" smtClean="0"/>
          </a:p>
          <a:p>
            <a:pPr algn="l"/>
            <a:endParaRPr lang="en-US" altLang="ja-JP" b="1" dirty="0"/>
          </a:p>
          <a:p>
            <a:pPr algn="l"/>
            <a:endParaRPr lang="en-US" altLang="ja-JP" b="1" dirty="0"/>
          </a:p>
          <a:p>
            <a:pPr algn="l"/>
            <a:endParaRPr lang="ja-JP" altLang="en-US" b="1" dirty="0"/>
          </a:p>
        </p:txBody>
      </p:sp>
      <p:sp>
        <p:nvSpPr>
          <p:cNvPr id="5" name="テキスト ボックス 4"/>
          <p:cNvSpPr txBox="1"/>
          <p:nvPr/>
        </p:nvSpPr>
        <p:spPr>
          <a:xfrm>
            <a:off x="423850" y="123915"/>
            <a:ext cx="4919937" cy="707886"/>
          </a:xfrm>
          <a:prstGeom prst="rect">
            <a:avLst/>
          </a:prstGeom>
          <a:noFill/>
        </p:spPr>
        <p:txBody>
          <a:bodyPr wrap="none" rtlCol="0">
            <a:spAutoFit/>
          </a:bodyPr>
          <a:lstStyle/>
          <a:p>
            <a:r>
              <a:rPr kumimoji="1" lang="ja-JP" altLang="en-US" sz="2000" dirty="0" smtClean="0"/>
              <a:t>２０２２年度</a:t>
            </a:r>
            <a:r>
              <a:rPr kumimoji="1" lang="ja-JP" altLang="en-US" sz="2000" dirty="0" smtClean="0"/>
              <a:t>初年次ゼミナール</a:t>
            </a:r>
            <a:r>
              <a:rPr kumimoji="1" lang="ja-JP" altLang="en-US" sz="2000" dirty="0" smtClean="0"/>
              <a:t>（木曜日</a:t>
            </a:r>
            <a:r>
              <a:rPr lang="ja-JP" altLang="en-US" sz="2000" dirty="0" smtClean="0"/>
              <a:t>３</a:t>
            </a:r>
            <a:r>
              <a:rPr kumimoji="1" lang="ja-JP" altLang="en-US" sz="2000" dirty="0" smtClean="0"/>
              <a:t>限</a:t>
            </a:r>
            <a:r>
              <a:rPr lang="ja-JP" altLang="en-US" sz="2000" dirty="0" smtClean="0"/>
              <a:t>）</a:t>
            </a:r>
            <a:endParaRPr lang="ja-JP" altLang="en-US" sz="2000" dirty="0"/>
          </a:p>
          <a:p>
            <a:endParaRPr kumimoji="1" lang="ja-JP" altLang="en-US" sz="2000" dirty="0"/>
          </a:p>
        </p:txBody>
      </p:sp>
      <p:sp>
        <p:nvSpPr>
          <p:cNvPr id="8" name="タイトル 1"/>
          <p:cNvSpPr txBox="1">
            <a:spLocks/>
          </p:cNvSpPr>
          <p:nvPr/>
        </p:nvSpPr>
        <p:spPr>
          <a:xfrm>
            <a:off x="1329127" y="782699"/>
            <a:ext cx="9144000" cy="91347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800" dirty="0" smtClean="0">
                <a:solidFill>
                  <a:srgbClr val="0070C0"/>
                </a:solidFill>
              </a:rPr>
              <a:t>世の中を</a:t>
            </a:r>
            <a:r>
              <a:rPr lang="ja-JP" altLang="en-US" sz="4800" dirty="0" smtClean="0">
                <a:solidFill>
                  <a:srgbClr val="0070C0"/>
                </a:solidFill>
              </a:rPr>
              <a:t>変える</a:t>
            </a:r>
            <a:r>
              <a:rPr lang="ja-JP" altLang="en-US" sz="4800" dirty="0" smtClean="0">
                <a:solidFill>
                  <a:srgbClr val="0070C0"/>
                </a:solidFill>
              </a:rPr>
              <a:t>（た）</a:t>
            </a:r>
            <a:r>
              <a:rPr lang="ja-JP" altLang="en-US" sz="4800" dirty="0" smtClean="0">
                <a:solidFill>
                  <a:srgbClr val="0070C0"/>
                </a:solidFill>
              </a:rPr>
              <a:t>物理</a:t>
            </a:r>
            <a:endParaRPr lang="ja-JP" altLang="en-US" sz="4800" dirty="0">
              <a:solidFill>
                <a:srgbClr val="FF0000"/>
              </a:solidFill>
            </a:endParaRPr>
          </a:p>
        </p:txBody>
      </p:sp>
      <p:sp>
        <p:nvSpPr>
          <p:cNvPr id="6" name="正方形/長方形 5"/>
          <p:cNvSpPr/>
          <p:nvPr/>
        </p:nvSpPr>
        <p:spPr>
          <a:xfrm>
            <a:off x="6637660" y="4795348"/>
            <a:ext cx="4283545" cy="461665"/>
          </a:xfrm>
          <a:prstGeom prst="rect">
            <a:avLst/>
          </a:prstGeom>
        </p:spPr>
        <p:txBody>
          <a:bodyPr wrap="none">
            <a:spAutoFit/>
          </a:bodyPr>
          <a:lstStyle/>
          <a:p>
            <a:r>
              <a:rPr lang="ja-JP" altLang="en-US" sz="2400" b="1" dirty="0" smtClean="0">
                <a:solidFill>
                  <a:srgbClr val="0070C0"/>
                </a:solidFill>
              </a:rPr>
              <a:t>（並行</a:t>
            </a:r>
            <a:r>
              <a:rPr lang="ja-JP" altLang="en-US" sz="2400" b="1" dirty="0">
                <a:solidFill>
                  <a:srgbClr val="0070C0"/>
                </a:solidFill>
              </a:rPr>
              <a:t>して最終プレゼンの</a:t>
            </a:r>
            <a:r>
              <a:rPr lang="ja-JP" altLang="en-US" sz="2400" b="1" dirty="0" smtClean="0">
                <a:solidFill>
                  <a:srgbClr val="0070C0"/>
                </a:solidFill>
              </a:rPr>
              <a:t>準備）</a:t>
            </a:r>
            <a:endParaRPr lang="ja-JP" altLang="en-US" sz="2400" dirty="0">
              <a:solidFill>
                <a:srgbClr val="0070C0"/>
              </a:solidFill>
            </a:endParaRPr>
          </a:p>
        </p:txBody>
      </p:sp>
    </p:spTree>
    <p:extLst>
      <p:ext uri="{BB962C8B-B14F-4D97-AF65-F5344CB8AC3E}">
        <p14:creationId xmlns:p14="http://schemas.microsoft.com/office/powerpoint/2010/main" val="3710342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623</Words>
  <Application>Microsoft Office PowerPoint</Application>
  <PresentationFormat>ワイド画面</PresentationFormat>
  <Paragraphs>97</Paragraphs>
  <Slides>5</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5</vt:i4>
      </vt:variant>
    </vt:vector>
  </HeadingPairs>
  <TitlesOfParts>
    <vt:vector size="13" baseType="lpstr">
      <vt:lpstr>ＭＳ Ｐゴシック</vt:lpstr>
      <vt:lpstr>Arial</vt:lpstr>
      <vt:lpstr>Calibri</vt:lpstr>
      <vt:lpstr>Calibri Light</vt:lpstr>
      <vt:lpstr>Times New Roman</vt:lpstr>
      <vt:lpstr>Office テーマ</vt:lpstr>
      <vt:lpstr>標準デザイン</vt:lpstr>
      <vt:lpstr>2_標準デザイン</vt:lpstr>
      <vt:lpstr>世の中を変える物理</vt:lpstr>
      <vt:lpstr>例：2014年ノーベル物理学賞 </vt:lpstr>
      <vt:lpstr>PowerPoint プレゼンテーション</vt:lpstr>
      <vt:lpstr>物理学のひろがり</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歴史を変えた物理</dc:title>
  <dc:creator>Windows ユーザー</dc:creator>
  <cp:lastModifiedBy>長谷川 修司</cp:lastModifiedBy>
  <cp:revision>47</cp:revision>
  <dcterms:created xsi:type="dcterms:W3CDTF">2015-03-25T08:25:27Z</dcterms:created>
  <dcterms:modified xsi:type="dcterms:W3CDTF">2022-04-05T03:02:18Z</dcterms:modified>
</cp:coreProperties>
</file>