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</p:sldMasterIdLst>
  <p:notesMasterIdLst>
    <p:notesMasterId r:id="rId28"/>
  </p:notesMasterIdLst>
  <p:sldIdLst>
    <p:sldId id="265" r:id="rId8"/>
    <p:sldId id="269" r:id="rId9"/>
    <p:sldId id="270" r:id="rId10"/>
    <p:sldId id="271" r:id="rId11"/>
    <p:sldId id="272" r:id="rId12"/>
    <p:sldId id="273" r:id="rId13"/>
    <p:sldId id="274" r:id="rId14"/>
    <p:sldId id="268" r:id="rId15"/>
    <p:sldId id="256" r:id="rId16"/>
    <p:sldId id="264" r:id="rId17"/>
    <p:sldId id="287" r:id="rId18"/>
    <p:sldId id="288" r:id="rId19"/>
    <p:sldId id="289" r:id="rId20"/>
    <p:sldId id="257" r:id="rId21"/>
    <p:sldId id="258" r:id="rId22"/>
    <p:sldId id="259" r:id="rId23"/>
    <p:sldId id="260" r:id="rId24"/>
    <p:sldId id="275" r:id="rId25"/>
    <p:sldId id="277" r:id="rId26"/>
    <p:sldId id="291" r:id="rId27"/>
  </p:sldIdLst>
  <p:sldSz cx="9144000" cy="6858000" type="screen4x3"/>
  <p:notesSz cx="6742113" cy="987266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686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35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7" Type="http://schemas.openxmlformats.org/officeDocument/2006/relationships/image" Target="../media/image20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Relationship Id="rId6" Type="http://schemas.openxmlformats.org/officeDocument/2006/relationships/image" Target="../media/image19.wmf"/><Relationship Id="rId5" Type="http://schemas.openxmlformats.org/officeDocument/2006/relationships/image" Target="../media/image12.wmf"/><Relationship Id="rId4" Type="http://schemas.openxmlformats.org/officeDocument/2006/relationships/image" Target="../media/image18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image" Target="../media/image24.wmf"/><Relationship Id="rId7" Type="http://schemas.openxmlformats.org/officeDocument/2006/relationships/image" Target="../media/image28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Relationship Id="rId6" Type="http://schemas.openxmlformats.org/officeDocument/2006/relationships/image" Target="../media/image27.wmf"/><Relationship Id="rId5" Type="http://schemas.openxmlformats.org/officeDocument/2006/relationships/image" Target="../media/image26.wmf"/><Relationship Id="rId4" Type="http://schemas.openxmlformats.org/officeDocument/2006/relationships/image" Target="../media/image25.wmf"/><Relationship Id="rId9" Type="http://schemas.openxmlformats.org/officeDocument/2006/relationships/image" Target="../media/image3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0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9525" y="0"/>
            <a:ext cx="29210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50B9C1-9107-4DE9-B9B2-E95361A16199}" type="datetimeFigureOut">
              <a:rPr kumimoji="1" lang="ja-JP" altLang="en-US" smtClean="0"/>
              <a:t>2014/12/6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1233488"/>
            <a:ext cx="4443413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4688" y="4751388"/>
            <a:ext cx="5392737" cy="38877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210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9525" y="9377363"/>
            <a:ext cx="29210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5F819B-F2E2-46E3-B540-2520ABD90FE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2185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51AE7-E707-439E-870C-C0956E6A1E8A}" type="datetimeFigureOut">
              <a:rPr kumimoji="1" lang="ja-JP" altLang="en-US" smtClean="0"/>
              <a:t>2014/12/6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68087-E9C8-4D9F-B0C4-596CC759E4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2741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51AE7-E707-439E-870C-C0956E6A1E8A}" type="datetimeFigureOut">
              <a:rPr kumimoji="1" lang="ja-JP" altLang="en-US" smtClean="0"/>
              <a:t>2014/12/6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68087-E9C8-4D9F-B0C4-596CC759E4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7333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51AE7-E707-439E-870C-C0956E6A1E8A}" type="datetimeFigureOut">
              <a:rPr kumimoji="1" lang="ja-JP" altLang="en-US" smtClean="0"/>
              <a:t>2014/12/6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68087-E9C8-4D9F-B0C4-596CC759E4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57303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8CD701-099F-493F-B9A4-109036503EF5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4206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DB7219-3859-4EC5-B24C-DA1912D0F03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5199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B77E2C-7D7A-40C0-83E3-47E03D80363F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1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D5E4B3-951A-4390-894E-45648ED9AEAA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9333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92828A-E3D7-4EE0-AB6C-36ACA185B1D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8674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6F447-CE25-4311-8802-B70940C1F7CA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8480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9B186B-2FD6-4B0B-BA42-3B6FCCCFC71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0518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82BD8A-A1FD-4922-AC85-A80736C84D04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245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51AE7-E707-439E-870C-C0956E6A1E8A}" type="datetimeFigureOut">
              <a:rPr kumimoji="1" lang="ja-JP" altLang="en-US" smtClean="0"/>
              <a:t>2014/12/6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68087-E9C8-4D9F-B0C4-596CC759E4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04711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F76BDC-2956-4286-8679-4FEF283FD793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8195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D7294-D46D-4BFA-A489-36C29B6787C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1685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D932D3-64D5-4362-B41C-86711096221E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416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8CD701-099F-493F-B9A4-109036503EF5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155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DB7219-3859-4EC5-B24C-DA1912D0F03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7079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B77E2C-7D7A-40C0-83E3-47E03D80363F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3147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D5E4B3-951A-4390-894E-45648ED9AEAA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8015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92828A-E3D7-4EE0-AB6C-36ACA185B1D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5101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6F447-CE25-4311-8802-B70940C1F7CA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0630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9B186B-2FD6-4B0B-BA42-3B6FCCCFC71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592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51AE7-E707-439E-870C-C0956E6A1E8A}" type="datetimeFigureOut">
              <a:rPr kumimoji="1" lang="ja-JP" altLang="en-US" smtClean="0"/>
              <a:t>2014/12/6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68087-E9C8-4D9F-B0C4-596CC759E4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9763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82BD8A-A1FD-4922-AC85-A80736C84D04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1856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F76BDC-2956-4286-8679-4FEF283FD793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0947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D7294-D46D-4BFA-A489-36C29B6787C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4978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D932D3-64D5-4362-B41C-86711096221E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7916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8CD701-099F-493F-B9A4-109036503EF5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8052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DB7219-3859-4EC5-B24C-DA1912D0F03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9845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B77E2C-7D7A-40C0-83E3-47E03D80363F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8373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D5E4B3-951A-4390-894E-45648ED9AEAA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1824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92828A-E3D7-4EE0-AB6C-36ACA185B1D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1742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6F447-CE25-4311-8802-B70940C1F7CA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580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51AE7-E707-439E-870C-C0956E6A1E8A}" type="datetimeFigureOut">
              <a:rPr kumimoji="1" lang="ja-JP" altLang="en-US" smtClean="0"/>
              <a:t>2014/12/6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68087-E9C8-4D9F-B0C4-596CC759E4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25012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9B186B-2FD6-4B0B-BA42-3B6FCCCFC71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3929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82BD8A-A1FD-4922-AC85-A80736C84D04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6343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F76BDC-2956-4286-8679-4FEF283FD793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6959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D7294-D46D-4BFA-A489-36C29B6787C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2303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D932D3-64D5-4362-B41C-86711096221E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6286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8CD701-099F-493F-B9A4-109036503EF5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0697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DB7219-3859-4EC5-B24C-DA1912D0F03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4410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B77E2C-7D7A-40C0-83E3-47E03D80363F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9797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D5E4B3-951A-4390-894E-45648ED9AEAA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6176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92828A-E3D7-4EE0-AB6C-36ACA185B1D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392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51AE7-E707-439E-870C-C0956E6A1E8A}" type="datetimeFigureOut">
              <a:rPr kumimoji="1" lang="ja-JP" altLang="en-US" smtClean="0"/>
              <a:t>2014/12/6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68087-E9C8-4D9F-B0C4-596CC759E4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91564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6F447-CE25-4311-8802-B70940C1F7CA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4611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9B186B-2FD6-4B0B-BA42-3B6FCCCFC71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3081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82BD8A-A1FD-4922-AC85-A80736C84D04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5235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F76BDC-2956-4286-8679-4FEF283FD793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5080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D7294-D46D-4BFA-A489-36C29B6787C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9673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D932D3-64D5-4362-B41C-86711096221E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9315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51AE7-E707-439E-870C-C0956E6A1E8A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2014/12/6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68087-E9C8-4D9F-B0C4-596CC759E474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8885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51AE7-E707-439E-870C-C0956E6A1E8A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2014/12/6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68087-E9C8-4D9F-B0C4-596CC759E474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5907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51AE7-E707-439E-870C-C0956E6A1E8A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2014/12/6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68087-E9C8-4D9F-B0C4-596CC759E474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3748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51AE7-E707-439E-870C-C0956E6A1E8A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2014/12/6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68087-E9C8-4D9F-B0C4-596CC759E474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912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51AE7-E707-439E-870C-C0956E6A1E8A}" type="datetimeFigureOut">
              <a:rPr kumimoji="1" lang="ja-JP" altLang="en-US" smtClean="0"/>
              <a:t>2014/12/6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68087-E9C8-4D9F-B0C4-596CC759E4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3001568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51AE7-E707-439E-870C-C0956E6A1E8A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2014/12/6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68087-E9C8-4D9F-B0C4-596CC759E474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294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51AE7-E707-439E-870C-C0956E6A1E8A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2014/12/6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68087-E9C8-4D9F-B0C4-596CC759E474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0018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51AE7-E707-439E-870C-C0956E6A1E8A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2014/12/6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68087-E9C8-4D9F-B0C4-596CC759E474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5837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51AE7-E707-439E-870C-C0956E6A1E8A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2014/12/6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68087-E9C8-4D9F-B0C4-596CC759E474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71055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51AE7-E707-439E-870C-C0956E6A1E8A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2014/12/6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68087-E9C8-4D9F-B0C4-596CC759E474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0048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51AE7-E707-439E-870C-C0956E6A1E8A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2014/12/6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68087-E9C8-4D9F-B0C4-596CC759E474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38730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51AE7-E707-439E-870C-C0956E6A1E8A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2014/12/6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68087-E9C8-4D9F-B0C4-596CC759E474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78764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C6B71-4B5F-425F-95B4-3EA255073034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82825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F97F43-143F-4FE0-BE2A-706B3E54CB1F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88055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CC037F-F484-4F5E-8820-FF32CE3256A7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417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51AE7-E707-439E-870C-C0956E6A1E8A}" type="datetimeFigureOut">
              <a:rPr kumimoji="1" lang="ja-JP" altLang="en-US" smtClean="0"/>
              <a:t>2014/12/6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68087-E9C8-4D9F-B0C4-596CC759E4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9025398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B0362D-ADBF-4483-B436-CA68F76FE043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65595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00B12E-7F87-480B-B068-2A2E10D9E129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9153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43A111-FA50-4D19-A60C-A5228859F6C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31487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B115F5-AE54-417B-862C-2F26DBAB4238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56145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9969BA-47BC-4AF5-AB33-3944FB24A4CC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3869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E55E4A-A203-4568-86EF-F0859BA9F3C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7454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19229A-7E1F-40C0-8C81-13057FC660F0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46831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C004F3-7F3C-45C4-96AC-686D9D00A6B0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380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51AE7-E707-439E-870C-C0956E6A1E8A}" type="datetimeFigureOut">
              <a:rPr kumimoji="1" lang="ja-JP" altLang="en-US" smtClean="0"/>
              <a:t>2014/12/6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68087-E9C8-4D9F-B0C4-596CC759E4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4932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51AE7-E707-439E-870C-C0956E6A1E8A}" type="datetimeFigureOut">
              <a:rPr kumimoji="1" lang="ja-JP" altLang="en-US" smtClean="0"/>
              <a:t>2014/12/6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68087-E9C8-4D9F-B0C4-596CC759E4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9645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51AE7-E707-439E-870C-C0956E6A1E8A}" type="datetimeFigureOut">
              <a:rPr kumimoji="1" lang="ja-JP" altLang="en-US" smtClean="0"/>
              <a:t>2014/12/6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468087-E9C8-4D9F-B0C4-596CC759E4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9894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767E246-1701-4309-8162-FAD725B143B6}" type="slidenum">
              <a:rPr lang="en-US" altLang="ja-JP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25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767E246-1701-4309-8162-FAD725B143B6}" type="slidenum">
              <a:rPr lang="en-US" altLang="ja-JP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634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767E246-1701-4309-8162-FAD725B143B6}" type="slidenum">
              <a:rPr lang="en-US" altLang="ja-JP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46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767E246-1701-4309-8162-FAD725B143B6}" type="slidenum">
              <a:rPr lang="en-US" altLang="ja-JP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301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51AE7-E707-439E-870C-C0956E6A1E8A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2014/12/6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468087-E9C8-4D9F-B0C4-596CC759E474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257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72C1DDE-51CB-409C-9471-805C4F39B580}" type="slidenum">
              <a:rPr lang="en-US" altLang="ja-JP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060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20.wmf"/><Relationship Id="rId3" Type="http://schemas.openxmlformats.org/officeDocument/2006/relationships/image" Target="../media/image21.jpeg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8.wmf"/><Relationship Id="rId17" Type="http://schemas.openxmlformats.org/officeDocument/2006/relationships/oleObject" Target="../embeddings/oleObject8.bin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19.w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17.wmf"/><Relationship Id="rId4" Type="http://schemas.microsoft.com/office/2007/relationships/hdphoto" Target="../media/hdphoto2.wdp"/><Relationship Id="rId9" Type="http://schemas.openxmlformats.org/officeDocument/2006/relationships/oleObject" Target="../embeddings/oleObject4.bin"/><Relationship Id="rId14" Type="http://schemas.openxmlformats.org/officeDocument/2006/relationships/image" Target="../media/image12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13" Type="http://schemas.openxmlformats.org/officeDocument/2006/relationships/image" Target="../media/image26.wmf"/><Relationship Id="rId18" Type="http://schemas.openxmlformats.org/officeDocument/2006/relationships/oleObject" Target="../embeddings/oleObject16.bin"/><Relationship Id="rId3" Type="http://schemas.openxmlformats.org/officeDocument/2006/relationships/image" Target="../media/image31.jpeg"/><Relationship Id="rId21" Type="http://schemas.openxmlformats.org/officeDocument/2006/relationships/image" Target="../media/image30.wmf"/><Relationship Id="rId7" Type="http://schemas.openxmlformats.org/officeDocument/2006/relationships/image" Target="../media/image23.wmf"/><Relationship Id="rId12" Type="http://schemas.openxmlformats.org/officeDocument/2006/relationships/oleObject" Target="../embeddings/oleObject13.bin"/><Relationship Id="rId17" Type="http://schemas.openxmlformats.org/officeDocument/2006/relationships/image" Target="../media/image28.wmf"/><Relationship Id="rId2" Type="http://schemas.openxmlformats.org/officeDocument/2006/relationships/slideLayout" Target="../slideLayouts/slideLayout35.xml"/><Relationship Id="rId16" Type="http://schemas.openxmlformats.org/officeDocument/2006/relationships/oleObject" Target="../embeddings/oleObject15.bin"/><Relationship Id="rId20" Type="http://schemas.openxmlformats.org/officeDocument/2006/relationships/oleObject" Target="../embeddings/oleObject17.bin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25.wmf"/><Relationship Id="rId5" Type="http://schemas.openxmlformats.org/officeDocument/2006/relationships/image" Target="../media/image22.wmf"/><Relationship Id="rId15" Type="http://schemas.openxmlformats.org/officeDocument/2006/relationships/image" Target="../media/image27.wmf"/><Relationship Id="rId10" Type="http://schemas.openxmlformats.org/officeDocument/2006/relationships/oleObject" Target="../embeddings/oleObject12.bin"/><Relationship Id="rId19" Type="http://schemas.openxmlformats.org/officeDocument/2006/relationships/image" Target="../media/image29.wmf"/><Relationship Id="rId4" Type="http://schemas.openxmlformats.org/officeDocument/2006/relationships/oleObject" Target="../embeddings/oleObject9.bin"/><Relationship Id="rId9" Type="http://schemas.openxmlformats.org/officeDocument/2006/relationships/image" Target="../media/image24.wmf"/><Relationship Id="rId14" Type="http://schemas.openxmlformats.org/officeDocument/2006/relationships/oleObject" Target="../embeddings/oleObject14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395536" y="836712"/>
            <a:ext cx="7200800" cy="1152128"/>
          </a:xfrm>
        </p:spPr>
        <p:txBody>
          <a:bodyPr>
            <a:normAutofit fontScale="90000"/>
          </a:bodyPr>
          <a:lstStyle/>
          <a:p>
            <a:pPr algn="l">
              <a:lnSpc>
                <a:spcPts val="5000"/>
              </a:lnSpc>
            </a:pPr>
            <a:r>
              <a:rPr kumimoji="1" lang="ja-JP" altLang="en-US" dirty="0" smtClean="0">
                <a:solidFill>
                  <a:schemeClr val="bg1">
                    <a:lumMod val="65000"/>
                  </a:schemeClr>
                </a:solidFill>
              </a:rPr>
              <a:t>プレチャレンジ</a:t>
            </a:r>
            <a:r>
              <a:rPr kumimoji="1" lang="en-US" altLang="ja-JP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kumimoji="1" lang="en-US" altLang="ja-JP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kumimoji="1" lang="ja-JP" altLang="en-US" dirty="0" smtClean="0">
                <a:solidFill>
                  <a:schemeClr val="bg1">
                    <a:lumMod val="65000"/>
                  </a:schemeClr>
                </a:solidFill>
              </a:rPr>
              <a:t>　　　　　</a:t>
            </a:r>
            <a:r>
              <a:rPr lang="en-US" altLang="ja-JP" dirty="0" smtClean="0">
                <a:solidFill>
                  <a:schemeClr val="bg1">
                    <a:lumMod val="65000"/>
                  </a:schemeClr>
                </a:solidFill>
              </a:rPr>
              <a:t>at </a:t>
            </a:r>
            <a:r>
              <a:rPr lang="ja-JP" altLang="en-US" dirty="0" smtClean="0">
                <a:solidFill>
                  <a:schemeClr val="bg1">
                    <a:lumMod val="65000"/>
                  </a:schemeClr>
                </a:solidFill>
              </a:rPr>
              <a:t>福島</a:t>
            </a:r>
            <a:r>
              <a:rPr kumimoji="1" lang="ja-JP" altLang="en-US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endParaRPr kumimoji="1" lang="ja-JP" alt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323528" y="3717032"/>
            <a:ext cx="8568952" cy="1752600"/>
          </a:xfrm>
        </p:spPr>
        <p:txBody>
          <a:bodyPr>
            <a:normAutofit fontScale="92500" lnSpcReduction="10000"/>
          </a:bodyPr>
          <a:lstStyle/>
          <a:p>
            <a:endParaRPr kumimoji="1" lang="en-US" altLang="ja-JP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ja-JP" altLang="en-US" dirty="0" smtClean="0">
                <a:solidFill>
                  <a:schemeClr val="bg2">
                    <a:lumMod val="50000"/>
                  </a:schemeClr>
                </a:solidFill>
              </a:rPr>
              <a:t>日本物理学会　ＮＰＯ</a:t>
            </a:r>
            <a:r>
              <a:rPr lang="en-US" altLang="ja-JP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ja-JP" altLang="ja-JP" dirty="0" smtClean="0">
                <a:solidFill>
                  <a:schemeClr val="bg2">
                    <a:lumMod val="50000"/>
                  </a:schemeClr>
                </a:solidFill>
              </a:rPr>
              <a:t>物理</a:t>
            </a:r>
            <a:r>
              <a:rPr lang="ja-JP" altLang="ja-JP" dirty="0">
                <a:solidFill>
                  <a:schemeClr val="bg2">
                    <a:lumMod val="50000"/>
                  </a:schemeClr>
                </a:solidFill>
              </a:rPr>
              <a:t>オリンピック日本</a:t>
            </a:r>
            <a:r>
              <a:rPr lang="ja-JP" altLang="ja-JP" dirty="0" smtClean="0">
                <a:solidFill>
                  <a:schemeClr val="bg2">
                    <a:lumMod val="50000"/>
                  </a:schemeClr>
                </a:solidFill>
              </a:rPr>
              <a:t>委員会</a:t>
            </a:r>
            <a:endParaRPr lang="en-US" altLang="ja-JP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altLang="ja-JP" sz="4300" dirty="0" smtClean="0">
                <a:solidFill>
                  <a:srgbClr val="FF6699"/>
                </a:solidFill>
              </a:rPr>
              <a:t>J</a:t>
            </a:r>
            <a:r>
              <a:rPr lang="en-US" altLang="ja-JP" sz="4300" dirty="0" smtClean="0">
                <a:solidFill>
                  <a:schemeClr val="bg2">
                    <a:lumMod val="50000"/>
                  </a:schemeClr>
                </a:solidFill>
              </a:rPr>
              <a:t>apan </a:t>
            </a:r>
            <a:r>
              <a:rPr lang="en-US" altLang="ja-JP" sz="4300" dirty="0" smtClean="0">
                <a:solidFill>
                  <a:srgbClr val="FF6699"/>
                </a:solidFill>
              </a:rPr>
              <a:t>Ph</a:t>
            </a:r>
            <a:r>
              <a:rPr lang="en-US" altLang="ja-JP" sz="4300" dirty="0" smtClean="0">
                <a:solidFill>
                  <a:schemeClr val="bg2">
                    <a:lumMod val="50000"/>
                  </a:schemeClr>
                </a:solidFill>
              </a:rPr>
              <a:t>ysics </a:t>
            </a:r>
            <a:r>
              <a:rPr lang="en-US" altLang="ja-JP" sz="4300" dirty="0" smtClean="0">
                <a:solidFill>
                  <a:srgbClr val="FF6699"/>
                </a:solidFill>
              </a:rPr>
              <a:t>O</a:t>
            </a:r>
            <a:r>
              <a:rPr lang="en-US" altLang="ja-JP" sz="4300" dirty="0" smtClean="0">
                <a:solidFill>
                  <a:schemeClr val="bg2">
                    <a:lumMod val="50000"/>
                  </a:schemeClr>
                </a:solidFill>
              </a:rPr>
              <a:t>lympiad </a:t>
            </a:r>
          </a:p>
          <a:p>
            <a:endParaRPr lang="ja-JP" altLang="ja-JP" dirty="0">
              <a:solidFill>
                <a:schemeClr val="bg2">
                  <a:lumMod val="50000"/>
                </a:schemeClr>
              </a:solidFill>
            </a:endParaRPr>
          </a:p>
          <a:p>
            <a:endParaRPr kumimoji="1" lang="ja-JP" alt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275856" y="5517232"/>
            <a:ext cx="90011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8000" dirty="0" smtClean="0">
                <a:solidFill>
                  <a:srgbClr val="FF7C80"/>
                </a:solidFill>
                <a:latin typeface="Elephant" pitchFamily="18" charset="0"/>
                <a:ea typeface="ＭＳ 明朝" pitchFamily="17" charset="-128"/>
                <a:cs typeface="ＭＳ Ｐゴシック" pitchFamily="50" charset="-128"/>
              </a:rPr>
              <a:t>J</a:t>
            </a:r>
            <a:endParaRPr lang="ja-JP" altLang="ja-JP" sz="8000" dirty="0" smtClean="0">
              <a:solidFill>
                <a:prstClr val="black"/>
              </a:solidFill>
              <a:latin typeface="Arial" pitchFamily="34" charset="0"/>
              <a:cs typeface="ＭＳ Ｐゴシック" pitchFamily="50" charset="-128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995936" y="5608817"/>
            <a:ext cx="352839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5400" dirty="0" err="1" smtClean="0">
                <a:solidFill>
                  <a:srgbClr val="FF7C80"/>
                </a:solidFill>
                <a:latin typeface="Elephant" pitchFamily="18" charset="0"/>
                <a:cs typeface="ＭＳ Ｐゴシック" pitchFamily="50" charset="-128"/>
              </a:rPr>
              <a:t>PhO</a:t>
            </a:r>
            <a:endParaRPr lang="ja-JP" altLang="ja-JP" sz="5400" dirty="0" smtClean="0">
              <a:solidFill>
                <a:srgbClr val="FF7C80"/>
              </a:solidFill>
              <a:latin typeface="Elephant" pitchFamily="18" charset="0"/>
              <a:cs typeface="ＭＳ Ｐゴシック" pitchFamily="50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63166" y="93946"/>
            <a:ext cx="1696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EEECE1">
                    <a:lumMod val="50000"/>
                  </a:srgbClr>
                </a:solidFill>
              </a:rPr>
              <a:t>2014</a:t>
            </a:r>
            <a:r>
              <a:rPr lang="ja-JP" altLang="en-US" dirty="0" smtClean="0">
                <a:solidFill>
                  <a:srgbClr val="EEECE1">
                    <a:lumMod val="50000"/>
                  </a:srgbClr>
                </a:solidFill>
              </a:rPr>
              <a:t>年</a:t>
            </a:r>
            <a:r>
              <a:rPr lang="en-US" altLang="ja-JP" dirty="0" smtClean="0">
                <a:solidFill>
                  <a:srgbClr val="EEECE1">
                    <a:lumMod val="50000"/>
                  </a:srgbClr>
                </a:solidFill>
              </a:rPr>
              <a:t>12</a:t>
            </a:r>
            <a:r>
              <a:rPr lang="ja-JP" altLang="en-US" dirty="0" smtClean="0">
                <a:solidFill>
                  <a:srgbClr val="EEECE1">
                    <a:lumMod val="50000"/>
                  </a:srgbClr>
                </a:solidFill>
              </a:rPr>
              <a:t>月</a:t>
            </a:r>
            <a:r>
              <a:rPr lang="en-US" altLang="ja-JP" dirty="0" smtClean="0">
                <a:solidFill>
                  <a:srgbClr val="EEECE1">
                    <a:lumMod val="50000"/>
                  </a:srgbClr>
                </a:solidFill>
              </a:rPr>
              <a:t>6</a:t>
            </a:r>
            <a:r>
              <a:rPr lang="ja-JP" altLang="en-US" dirty="0" smtClean="0">
                <a:solidFill>
                  <a:srgbClr val="EEECE1">
                    <a:lumMod val="50000"/>
                  </a:srgbClr>
                </a:solidFill>
              </a:rPr>
              <a:t>日</a:t>
            </a:r>
            <a:endParaRPr lang="ja-JP" altLang="en-US" dirty="0">
              <a:solidFill>
                <a:prstClr val="black"/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303" y="278612"/>
            <a:ext cx="1433232" cy="1872208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1193447" y="2432462"/>
            <a:ext cx="682911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物理チャレンジ・オリンピック</a:t>
            </a:r>
            <a:endParaRPr kumimoji="1" lang="en-US" altLang="ja-JP" sz="44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kumimoji="1" lang="en-US" altLang="ja-JP" sz="4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―</a:t>
            </a:r>
            <a:r>
              <a:rPr kumimoji="1" lang="ja-JP" altLang="en-US" sz="4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実験レポートの書き方</a:t>
            </a:r>
            <a:r>
              <a:rPr kumimoji="1" lang="en-US" altLang="ja-JP" sz="4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―</a:t>
            </a:r>
            <a:endParaRPr kumimoji="1" lang="ja-JP" altLang="en-US" sz="4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9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1871360" y="260648"/>
            <a:ext cx="48686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 smtClean="0">
                <a:solidFill>
                  <a:srgbClr val="0070C0"/>
                </a:solidFill>
              </a:rPr>
              <a:t>実験レポートの評価の観点</a:t>
            </a:r>
            <a:endParaRPr lang="ja-JP" altLang="en-US" sz="3200" dirty="0">
              <a:solidFill>
                <a:srgbClr val="0070C0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83568" y="980728"/>
            <a:ext cx="8136904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 smtClean="0">
                <a:solidFill>
                  <a:prstClr val="black"/>
                </a:solidFill>
              </a:rPr>
              <a:t>１．</a:t>
            </a:r>
            <a:r>
              <a:rPr lang="ja-JP" altLang="en-US" sz="2800" dirty="0" smtClean="0">
                <a:solidFill>
                  <a:srgbClr val="FF0000"/>
                </a:solidFill>
              </a:rPr>
              <a:t>わかり易いレポート</a:t>
            </a:r>
            <a:endParaRPr lang="en-US" altLang="ja-JP" sz="2800" dirty="0" smtClean="0">
              <a:solidFill>
                <a:srgbClr val="FF0000"/>
              </a:solidFill>
            </a:endParaRPr>
          </a:p>
          <a:p>
            <a:endParaRPr lang="en-US" altLang="ja-JP" sz="2800" dirty="0" smtClean="0">
              <a:solidFill>
                <a:srgbClr val="FF0000"/>
              </a:solidFill>
            </a:endParaRPr>
          </a:p>
          <a:p>
            <a:r>
              <a:rPr lang="ja-JP" altLang="en-US" sz="2800" dirty="0">
                <a:solidFill>
                  <a:prstClr val="black"/>
                </a:solidFill>
              </a:rPr>
              <a:t>　</a:t>
            </a:r>
            <a:r>
              <a:rPr lang="ja-JP" altLang="en-US" sz="2800" dirty="0" smtClean="0">
                <a:solidFill>
                  <a:prstClr val="black"/>
                </a:solidFill>
              </a:rPr>
              <a:t>　</a:t>
            </a:r>
            <a:r>
              <a:rPr lang="ja-JP" altLang="en-US" sz="2800" dirty="0" smtClean="0"/>
              <a:t>・</a:t>
            </a:r>
            <a:r>
              <a:rPr lang="ja-JP" altLang="en-US" sz="2800" dirty="0" smtClean="0">
                <a:solidFill>
                  <a:srgbClr val="FF0000"/>
                </a:solidFill>
              </a:rPr>
              <a:t>図、写真、グラフの活用</a:t>
            </a:r>
            <a:r>
              <a:rPr lang="ja-JP" altLang="en-US" sz="2800" dirty="0" smtClean="0">
                <a:solidFill>
                  <a:prstClr val="black"/>
                </a:solidFill>
              </a:rPr>
              <a:t>。</a:t>
            </a:r>
            <a:endParaRPr lang="en-US" altLang="ja-JP" sz="2800" dirty="0" smtClean="0">
              <a:solidFill>
                <a:prstClr val="black"/>
              </a:solidFill>
            </a:endParaRPr>
          </a:p>
          <a:p>
            <a:r>
              <a:rPr lang="ja-JP" altLang="en-US" sz="2800" dirty="0">
                <a:solidFill>
                  <a:prstClr val="black"/>
                </a:solidFill>
              </a:rPr>
              <a:t>　</a:t>
            </a:r>
            <a:r>
              <a:rPr lang="ja-JP" altLang="en-US" sz="2800" dirty="0" smtClean="0">
                <a:solidFill>
                  <a:prstClr val="black"/>
                </a:solidFill>
              </a:rPr>
              <a:t>　</a:t>
            </a:r>
            <a:r>
              <a:rPr lang="ja-JP" altLang="en-US" sz="2800" dirty="0" smtClean="0"/>
              <a:t>・実験</a:t>
            </a:r>
            <a:r>
              <a:rPr lang="ja-JP" altLang="en-US" sz="2800" dirty="0" smtClean="0">
                <a:solidFill>
                  <a:prstClr val="black"/>
                </a:solidFill>
              </a:rPr>
              <a:t>データの一覧表は効果的でない。</a:t>
            </a:r>
            <a:endParaRPr lang="en-US" altLang="ja-JP" sz="2800" dirty="0" smtClean="0">
              <a:solidFill>
                <a:prstClr val="black"/>
              </a:solidFill>
            </a:endParaRPr>
          </a:p>
          <a:p>
            <a:r>
              <a:rPr lang="ja-JP" altLang="en-US" sz="2800" dirty="0">
                <a:solidFill>
                  <a:prstClr val="black"/>
                </a:solidFill>
              </a:rPr>
              <a:t>　</a:t>
            </a:r>
            <a:r>
              <a:rPr lang="ja-JP" altLang="en-US" sz="2800" dirty="0" smtClean="0">
                <a:solidFill>
                  <a:prstClr val="black"/>
                </a:solidFill>
              </a:rPr>
              <a:t>　</a:t>
            </a:r>
            <a:r>
              <a:rPr lang="ja-JP" altLang="en-US" sz="2800" dirty="0" smtClean="0"/>
              <a:t>・</a:t>
            </a:r>
            <a:r>
              <a:rPr lang="ja-JP" altLang="en-US" sz="2800" dirty="0" smtClean="0">
                <a:solidFill>
                  <a:prstClr val="black"/>
                </a:solidFill>
              </a:rPr>
              <a:t>エクセルグラフをそのまま</a:t>
            </a:r>
            <a:r>
              <a:rPr lang="en-US" altLang="ja-JP" sz="2800" dirty="0" smtClean="0">
                <a:solidFill>
                  <a:prstClr val="black"/>
                </a:solidFill>
              </a:rPr>
              <a:t>print out </a:t>
            </a:r>
            <a:r>
              <a:rPr lang="ja-JP" altLang="en-US" sz="2800" dirty="0" smtClean="0">
                <a:solidFill>
                  <a:prstClr val="black"/>
                </a:solidFill>
              </a:rPr>
              <a:t>はダメ。</a:t>
            </a:r>
            <a:endParaRPr lang="en-US" altLang="ja-JP" sz="2800" dirty="0" smtClean="0">
              <a:solidFill>
                <a:prstClr val="black"/>
              </a:solidFill>
            </a:endParaRPr>
          </a:p>
          <a:p>
            <a:r>
              <a:rPr lang="ja-JP" altLang="en-US" sz="2800" dirty="0">
                <a:solidFill>
                  <a:prstClr val="black"/>
                </a:solidFill>
              </a:rPr>
              <a:t>　</a:t>
            </a:r>
            <a:r>
              <a:rPr lang="ja-JP" altLang="en-US" sz="2800" dirty="0" smtClean="0">
                <a:solidFill>
                  <a:prstClr val="black"/>
                </a:solidFill>
              </a:rPr>
              <a:t>　　　　　縦軸、横軸の量、単位、目盛をしっかり書く。</a:t>
            </a:r>
            <a:endParaRPr lang="en-US" altLang="ja-JP" sz="2800" dirty="0" smtClean="0">
              <a:solidFill>
                <a:prstClr val="black"/>
              </a:solidFill>
            </a:endParaRPr>
          </a:p>
          <a:p>
            <a:r>
              <a:rPr lang="ja-JP" altLang="en-US" sz="2400" dirty="0">
                <a:solidFill>
                  <a:prstClr val="black"/>
                </a:solidFill>
              </a:rPr>
              <a:t>　</a:t>
            </a:r>
            <a:endParaRPr lang="en-US" altLang="ja-JP" sz="2800" dirty="0">
              <a:solidFill>
                <a:prstClr val="black"/>
              </a:solidFill>
            </a:endParaRPr>
          </a:p>
          <a:p>
            <a:r>
              <a:rPr lang="ja-JP" altLang="en-US" sz="2800" dirty="0" smtClean="0">
                <a:solidFill>
                  <a:prstClr val="black"/>
                </a:solidFill>
              </a:rPr>
              <a:t>２．</a:t>
            </a:r>
            <a:r>
              <a:rPr lang="ja-JP" altLang="en-US" sz="2800" dirty="0" smtClean="0">
                <a:solidFill>
                  <a:srgbClr val="FF0000"/>
                </a:solidFill>
              </a:rPr>
              <a:t>あなた自身の工夫を取り入れる</a:t>
            </a:r>
            <a:endParaRPr lang="en-US" altLang="ja-JP" sz="2800" dirty="0" smtClean="0">
              <a:solidFill>
                <a:srgbClr val="FF0000"/>
              </a:solidFill>
            </a:endParaRPr>
          </a:p>
          <a:p>
            <a:endParaRPr lang="en-US" altLang="ja-JP" sz="2800" dirty="0" smtClean="0">
              <a:solidFill>
                <a:srgbClr val="FF0000"/>
              </a:solidFill>
            </a:endParaRPr>
          </a:p>
          <a:p>
            <a:r>
              <a:rPr lang="ja-JP" altLang="en-US" sz="2800" dirty="0">
                <a:solidFill>
                  <a:srgbClr val="FF0000"/>
                </a:solidFill>
              </a:rPr>
              <a:t>　</a:t>
            </a:r>
            <a:r>
              <a:rPr lang="ja-JP" altLang="en-US" sz="2800" dirty="0" smtClean="0">
                <a:solidFill>
                  <a:srgbClr val="FF0000"/>
                </a:solidFill>
              </a:rPr>
              <a:t>　</a:t>
            </a:r>
            <a:r>
              <a:rPr lang="ja-JP" altLang="en-US" sz="2800" dirty="0" smtClean="0"/>
              <a:t>・実験装置、手法、データ整理法</a:t>
            </a:r>
            <a:r>
              <a:rPr lang="en-US" altLang="ja-JP" sz="2800" dirty="0" smtClean="0"/>
              <a:t>…</a:t>
            </a:r>
          </a:p>
          <a:p>
            <a:endParaRPr lang="en-US" altLang="ja-JP" sz="2400" dirty="0"/>
          </a:p>
          <a:p>
            <a:r>
              <a:rPr lang="en-US" altLang="ja-JP" sz="2800" dirty="0" smtClean="0">
                <a:solidFill>
                  <a:prstClr val="black"/>
                </a:solidFill>
              </a:rPr>
              <a:t>【</a:t>
            </a:r>
            <a:r>
              <a:rPr lang="ja-JP" altLang="en-US" sz="2800" dirty="0" smtClean="0">
                <a:solidFill>
                  <a:prstClr val="black"/>
                </a:solidFill>
              </a:rPr>
              <a:t>注意</a:t>
            </a:r>
            <a:r>
              <a:rPr lang="en-US" altLang="ja-JP" sz="2800" dirty="0" smtClean="0">
                <a:solidFill>
                  <a:prstClr val="black"/>
                </a:solidFill>
              </a:rPr>
              <a:t>】</a:t>
            </a:r>
            <a:r>
              <a:rPr lang="ja-JP" altLang="en-US" sz="2800" dirty="0" smtClean="0">
                <a:solidFill>
                  <a:prstClr val="black"/>
                </a:solidFill>
              </a:rPr>
              <a:t>　友達・先生と相談しながら実験しても構わないが、レポートは自分自身の考え・言葉で書く。</a:t>
            </a:r>
            <a:endParaRPr lang="ja-JP" alt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10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77576"/>
            <a:ext cx="7388352" cy="4291584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099"/>
          <a:stretch/>
        </p:blipFill>
        <p:spPr>
          <a:xfrm>
            <a:off x="2267744" y="4554511"/>
            <a:ext cx="6771904" cy="2258865"/>
          </a:xfrm>
          <a:prstGeom prst="rect">
            <a:avLst/>
          </a:prstGeom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563888" y="6075"/>
            <a:ext cx="5544616" cy="1143001"/>
          </a:xfrm>
          <a:solidFill>
            <a:schemeClr val="bg1"/>
          </a:solidFill>
        </p:spPr>
        <p:txBody>
          <a:bodyPr/>
          <a:lstStyle/>
          <a:p>
            <a:pPr algn="l" eaLnBrk="1" hangingPunct="1"/>
            <a:r>
              <a:rPr lang="ja-JP" altLang="en-US" sz="3200" dirty="0" smtClean="0">
                <a:solidFill>
                  <a:srgbClr val="0000FF"/>
                </a:solidFill>
              </a:rPr>
              <a:t>音速を測定してみよう</a:t>
            </a:r>
            <a:r>
              <a:rPr lang="ja-JP" altLang="en-US" sz="3200" dirty="0" smtClean="0"/>
              <a:t/>
            </a:r>
            <a:br>
              <a:rPr lang="ja-JP" altLang="en-US" sz="3200" dirty="0" smtClean="0"/>
            </a:br>
            <a:r>
              <a:rPr lang="ja-JP" altLang="en-US" sz="2400" dirty="0" smtClean="0"/>
              <a:t>２０１２年物理チャレンジ（第１）実験問題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51520" y="6093296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prstClr val="black"/>
                </a:solidFill>
              </a:rPr>
              <a:t>茨城県立水戸第二高校</a:t>
            </a:r>
            <a:endParaRPr lang="en-US" altLang="ja-JP" dirty="0" smtClean="0">
              <a:solidFill>
                <a:prstClr val="black"/>
              </a:solidFill>
            </a:endParaRPr>
          </a:p>
          <a:p>
            <a:r>
              <a:rPr lang="en-US" altLang="ja-JP" dirty="0">
                <a:solidFill>
                  <a:prstClr val="black"/>
                </a:solidFill>
              </a:rPr>
              <a:t>3</a:t>
            </a:r>
            <a:r>
              <a:rPr lang="ja-JP" altLang="en-US" dirty="0" smtClean="0">
                <a:solidFill>
                  <a:prstClr val="black"/>
                </a:solidFill>
              </a:rPr>
              <a:t>年生　田邊さん</a:t>
            </a:r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29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1" y="1124743"/>
            <a:ext cx="9056709" cy="4879323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179512" y="404664"/>
            <a:ext cx="88344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>
                <a:solidFill>
                  <a:srgbClr val="C00000"/>
                </a:solidFill>
              </a:rPr>
              <a:t>花火をビデオ撮影　⇒　コマ送りで音の遅れを正確に測定</a:t>
            </a:r>
            <a:endParaRPr lang="ja-JP" altLang="en-US" sz="2800" dirty="0">
              <a:solidFill>
                <a:srgbClr val="C00000"/>
              </a:solidFill>
            </a:endParaRPr>
          </a:p>
        </p:txBody>
      </p:sp>
      <p:cxnSp>
        <p:nvCxnSpPr>
          <p:cNvPr id="5" name="直線矢印コネクタ 4"/>
          <p:cNvCxnSpPr/>
          <p:nvPr/>
        </p:nvCxnSpPr>
        <p:spPr>
          <a:xfrm>
            <a:off x="323528" y="1484784"/>
            <a:ext cx="0" cy="86409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矢印コネクタ 5"/>
          <p:cNvCxnSpPr/>
          <p:nvPr/>
        </p:nvCxnSpPr>
        <p:spPr>
          <a:xfrm>
            <a:off x="5940152" y="1349875"/>
            <a:ext cx="0" cy="86409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251520" y="1412776"/>
            <a:ext cx="1244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 dirty="0">
                <a:solidFill>
                  <a:prstClr val="white"/>
                </a:solidFill>
              </a:rPr>
              <a:t>花火</a:t>
            </a:r>
            <a:r>
              <a:rPr lang="ja-JP" altLang="en-US" b="1" dirty="0" smtClean="0">
                <a:solidFill>
                  <a:prstClr val="white"/>
                </a:solidFill>
              </a:rPr>
              <a:t>が開く</a:t>
            </a:r>
            <a:endParaRPr lang="ja-JP" altLang="en-US" b="1" dirty="0">
              <a:solidFill>
                <a:prstClr val="white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596747" y="1412776"/>
            <a:ext cx="1476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 dirty="0" smtClean="0">
                <a:solidFill>
                  <a:prstClr val="white"/>
                </a:solidFill>
              </a:rPr>
              <a:t>音が聞こえる</a:t>
            </a:r>
            <a:endParaRPr lang="ja-JP" altLang="en-U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298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09546"/>
            <a:ext cx="6571681" cy="6075838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323528" y="116632"/>
            <a:ext cx="76690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>
                <a:solidFill>
                  <a:srgbClr val="C00000"/>
                </a:solidFill>
              </a:rPr>
              <a:t>複数の花火を測定 ⇒ 平均値（と誤差、有効数字）</a:t>
            </a:r>
            <a:endParaRPr lang="ja-JP" altLang="en-US" sz="2800" dirty="0">
              <a:solidFill>
                <a:srgbClr val="C00000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948264" y="994212"/>
            <a:ext cx="186461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b="1" dirty="0" smtClean="0">
                <a:solidFill>
                  <a:srgbClr val="0070C0"/>
                </a:solidFill>
              </a:rPr>
              <a:t>身近な出来事・</a:t>
            </a:r>
            <a:endParaRPr lang="en-US" altLang="ja-JP" sz="2000" b="1" dirty="0" smtClean="0">
              <a:solidFill>
                <a:srgbClr val="0070C0"/>
              </a:solidFill>
            </a:endParaRPr>
          </a:p>
          <a:p>
            <a:r>
              <a:rPr lang="ja-JP" altLang="en-US" sz="2000" b="1" dirty="0" smtClean="0">
                <a:solidFill>
                  <a:srgbClr val="0070C0"/>
                </a:solidFill>
              </a:rPr>
              <a:t>現象を利用した</a:t>
            </a:r>
            <a:endParaRPr lang="en-US" altLang="ja-JP" sz="2000" b="1" dirty="0" smtClean="0">
              <a:solidFill>
                <a:srgbClr val="0070C0"/>
              </a:solidFill>
            </a:endParaRPr>
          </a:p>
          <a:p>
            <a:r>
              <a:rPr lang="ja-JP" altLang="en-US" sz="2000" b="1" dirty="0" smtClean="0">
                <a:solidFill>
                  <a:srgbClr val="0070C0"/>
                </a:solidFill>
              </a:rPr>
              <a:t>測定</a:t>
            </a:r>
            <a:endParaRPr lang="ja-JP" altLang="en-US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95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pPr eaLnBrk="1" hangingPunct="1"/>
            <a:r>
              <a:rPr lang="ja-JP" altLang="en-US" sz="3200" dirty="0" smtClean="0">
                <a:solidFill>
                  <a:srgbClr val="0000FF"/>
                </a:solidFill>
              </a:rPr>
              <a:t>氷の密度</a:t>
            </a:r>
            <a:r>
              <a:rPr lang="en-US" altLang="ja-JP" sz="3200" i="1" dirty="0">
                <a:solidFill>
                  <a:srgbClr val="0000FF"/>
                </a:solidFill>
              </a:rPr>
              <a:t>ρ</a:t>
            </a:r>
            <a:r>
              <a:rPr lang="ja-JP" altLang="en-US" sz="3200" dirty="0" smtClean="0">
                <a:solidFill>
                  <a:srgbClr val="0000FF"/>
                </a:solidFill>
              </a:rPr>
              <a:t>を測定してみよう</a:t>
            </a:r>
            <a:r>
              <a:rPr lang="ja-JP" altLang="en-US" sz="3200" dirty="0" smtClean="0"/>
              <a:t/>
            </a:r>
            <a:br>
              <a:rPr lang="ja-JP" altLang="en-US" sz="3200" dirty="0" smtClean="0"/>
            </a:br>
            <a:r>
              <a:rPr lang="ja-JP" altLang="en-US" sz="2400" dirty="0" smtClean="0"/>
              <a:t>２０１０年物理チャレンジ（第１）実験問題</a:t>
            </a:r>
          </a:p>
        </p:txBody>
      </p:sp>
      <p:pic>
        <p:nvPicPr>
          <p:cNvPr id="60419" name="Picture 4" descr="２０１０チャレンジレポート２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96975"/>
            <a:ext cx="3743325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Text Box 5"/>
          <p:cNvSpPr txBox="1">
            <a:spLocks noChangeArrowheads="1"/>
          </p:cNvSpPr>
          <p:nvPr/>
        </p:nvSpPr>
        <p:spPr bwMode="auto">
          <a:xfrm>
            <a:off x="4211960" y="1052736"/>
            <a:ext cx="35306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2800" dirty="0">
                <a:solidFill>
                  <a:srgbClr val="FF0000"/>
                </a:solidFill>
              </a:rPr>
              <a:t>液体の中に氷をいれ、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2800" dirty="0" smtClean="0">
                <a:solidFill>
                  <a:srgbClr val="FF0000"/>
                </a:solidFill>
              </a:rPr>
              <a:t>体積</a:t>
            </a:r>
            <a:r>
              <a:rPr lang="en-US" altLang="ja-JP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ja-JP" altLang="en-US" sz="2800" dirty="0" smtClean="0">
                <a:solidFill>
                  <a:srgbClr val="FF0000"/>
                </a:solidFill>
              </a:rPr>
              <a:t>と質量</a:t>
            </a:r>
            <a:r>
              <a:rPr lang="en-US" altLang="ja-JP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ja-JP" altLang="en-US" sz="2800" dirty="0" smtClean="0">
                <a:solidFill>
                  <a:srgbClr val="FF0000"/>
                </a:solidFill>
              </a:rPr>
              <a:t>を</a:t>
            </a:r>
            <a:r>
              <a:rPr lang="ja-JP" altLang="en-US" sz="2800" dirty="0">
                <a:solidFill>
                  <a:srgbClr val="FF0000"/>
                </a:solidFill>
              </a:rPr>
              <a:t>測定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5"/>
          <a:stretch/>
        </p:blipFill>
        <p:spPr>
          <a:xfrm>
            <a:off x="5580459" y="2204864"/>
            <a:ext cx="3456037" cy="3751064"/>
          </a:xfrm>
          <a:prstGeom prst="rect">
            <a:avLst/>
          </a:prstGeom>
        </p:spPr>
      </p:pic>
      <p:sp>
        <p:nvSpPr>
          <p:cNvPr id="3" name="フリーフォーム 2"/>
          <p:cNvSpPr/>
          <p:nvPr/>
        </p:nvSpPr>
        <p:spPr>
          <a:xfrm>
            <a:off x="7596336" y="3501008"/>
            <a:ext cx="724619" cy="854016"/>
          </a:xfrm>
          <a:custGeom>
            <a:avLst/>
            <a:gdLst>
              <a:gd name="connsiteX0" fmla="*/ 241540 w 724619"/>
              <a:gd name="connsiteY0" fmla="*/ 0 h 854016"/>
              <a:gd name="connsiteX1" fmla="*/ 0 w 724619"/>
              <a:gd name="connsiteY1" fmla="*/ 345057 h 854016"/>
              <a:gd name="connsiteX2" fmla="*/ 181155 w 724619"/>
              <a:gd name="connsiteY2" fmla="*/ 776378 h 854016"/>
              <a:gd name="connsiteX3" fmla="*/ 621102 w 724619"/>
              <a:gd name="connsiteY3" fmla="*/ 854016 h 854016"/>
              <a:gd name="connsiteX4" fmla="*/ 724619 w 724619"/>
              <a:gd name="connsiteY4" fmla="*/ 483080 h 854016"/>
              <a:gd name="connsiteX5" fmla="*/ 690114 w 724619"/>
              <a:gd name="connsiteY5" fmla="*/ 129397 h 854016"/>
              <a:gd name="connsiteX6" fmla="*/ 241540 w 724619"/>
              <a:gd name="connsiteY6" fmla="*/ 0 h 854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4619" h="854016">
                <a:moveTo>
                  <a:pt x="241540" y="0"/>
                </a:moveTo>
                <a:lnTo>
                  <a:pt x="0" y="345057"/>
                </a:lnTo>
                <a:lnTo>
                  <a:pt x="181155" y="776378"/>
                </a:lnTo>
                <a:lnTo>
                  <a:pt x="621102" y="854016"/>
                </a:lnTo>
                <a:lnTo>
                  <a:pt x="724619" y="483080"/>
                </a:lnTo>
                <a:lnTo>
                  <a:pt x="690114" y="129397"/>
                </a:lnTo>
                <a:lnTo>
                  <a:pt x="241540" y="0"/>
                </a:lnTo>
                <a:close/>
              </a:path>
            </a:pathLst>
          </a:custGeom>
          <a:solidFill>
            <a:srgbClr val="0070C0">
              <a:alpha val="5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421" name="Text Box 6"/>
          <p:cNvSpPr txBox="1">
            <a:spLocks noChangeArrowheads="1"/>
          </p:cNvSpPr>
          <p:nvPr/>
        </p:nvSpPr>
        <p:spPr bwMode="auto">
          <a:xfrm>
            <a:off x="4284663" y="2204864"/>
            <a:ext cx="2591593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>
                <a:solidFill>
                  <a:srgbClr val="000000"/>
                </a:solidFill>
              </a:rPr>
              <a:t>液体：水より比重の軽い</a:t>
            </a:r>
            <a:r>
              <a:rPr lang="ja-JP" altLang="en-US" sz="2400" dirty="0" smtClean="0">
                <a:solidFill>
                  <a:srgbClr val="000000"/>
                </a:solidFill>
              </a:rPr>
              <a:t>もの（</a:t>
            </a:r>
            <a:r>
              <a:rPr lang="ja-JP" altLang="en-US" sz="2400" dirty="0">
                <a:solidFill>
                  <a:srgbClr val="000000"/>
                </a:solidFill>
              </a:rPr>
              <a:t>水には氷は完全に沈まない）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ja-JP" altLang="en-US" sz="2400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>
                <a:solidFill>
                  <a:srgbClr val="000000"/>
                </a:solidFill>
              </a:rPr>
              <a:t>氷が融けないように、液体を冷却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ja-JP" altLang="en-US" sz="2400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>
                <a:solidFill>
                  <a:srgbClr val="000000"/>
                </a:solidFill>
              </a:rPr>
              <a:t>体積：メスシリンダー（ビーカー</a:t>
            </a:r>
            <a:r>
              <a:rPr lang="ja-JP" altLang="en-US" sz="2400" dirty="0" smtClean="0">
                <a:solidFill>
                  <a:srgbClr val="000000"/>
                </a:solidFill>
              </a:rPr>
              <a:t>）</a:t>
            </a:r>
            <a:endParaRPr lang="ja-JP" altLang="en-US" sz="2400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>
                <a:solidFill>
                  <a:srgbClr val="000000"/>
                </a:solidFill>
              </a:rPr>
              <a:t>質量：電子天秤、台</a:t>
            </a:r>
            <a:r>
              <a:rPr lang="ja-JP" altLang="en-US" sz="2400" dirty="0" smtClean="0">
                <a:solidFill>
                  <a:srgbClr val="000000"/>
                </a:solidFill>
              </a:rPr>
              <a:t>ばかり</a:t>
            </a:r>
            <a:endParaRPr lang="ja-JP" altLang="en-US" sz="2400" dirty="0">
              <a:solidFill>
                <a:srgbClr val="000000"/>
              </a:solidFill>
            </a:endParaRPr>
          </a:p>
        </p:txBody>
      </p:sp>
      <p:graphicFrame>
        <p:nvGraphicFramePr>
          <p:cNvPr id="4" name="オブジェクト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3513047"/>
              </p:ext>
            </p:extLst>
          </p:nvPr>
        </p:nvGraphicFramePr>
        <p:xfrm>
          <a:off x="7812360" y="1122065"/>
          <a:ext cx="1117600" cy="86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0" name="数式" r:id="rId5" imgW="507780" imgH="393529" progId="Equation.3">
                  <p:embed/>
                </p:oleObj>
              </mc:Choice>
              <mc:Fallback>
                <p:oleObj name="数式" r:id="rId5" imgW="507780" imgH="393529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12360" y="1122065"/>
                        <a:ext cx="1117600" cy="866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20927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942E-6 L -0.00017 0.0638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31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 descr="２０１０チャレンジレポート１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2000" contrast="-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725" y="115888"/>
            <a:ext cx="4886325" cy="669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Text Box 6"/>
          <p:cNvSpPr txBox="1">
            <a:spLocks noChangeArrowheads="1"/>
          </p:cNvSpPr>
          <p:nvPr/>
        </p:nvSpPr>
        <p:spPr bwMode="auto">
          <a:xfrm>
            <a:off x="4791075" y="1268413"/>
            <a:ext cx="1293813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>
                <a:solidFill>
                  <a:srgbClr val="000000"/>
                </a:solidFill>
              </a:rPr>
              <a:t>氷の大きさ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>
                <a:solidFill>
                  <a:srgbClr val="000000"/>
                </a:solidFill>
              </a:rPr>
              <a:t>（体積）を変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>
                <a:solidFill>
                  <a:srgbClr val="000000"/>
                </a:solidFill>
              </a:rPr>
              <a:t>えて測定</a:t>
            </a:r>
          </a:p>
        </p:txBody>
      </p:sp>
      <p:sp>
        <p:nvSpPr>
          <p:cNvPr id="62468" name="Text Box 7"/>
          <p:cNvSpPr txBox="1">
            <a:spLocks noChangeArrowheads="1"/>
          </p:cNvSpPr>
          <p:nvPr/>
        </p:nvSpPr>
        <p:spPr bwMode="auto">
          <a:xfrm>
            <a:off x="260350" y="461963"/>
            <a:ext cx="39629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2800" dirty="0" smtClean="0">
                <a:solidFill>
                  <a:srgbClr val="FF0000"/>
                </a:solidFill>
              </a:rPr>
              <a:t>正確な測定をするには</a:t>
            </a:r>
            <a:r>
              <a:rPr lang="en-US" altLang="ja-JP" sz="2800" dirty="0" smtClean="0">
                <a:solidFill>
                  <a:srgbClr val="FF0000"/>
                </a:solidFill>
              </a:rPr>
              <a:t>…</a:t>
            </a:r>
            <a:endParaRPr lang="en-US" altLang="ja-JP" sz="2800" dirty="0">
              <a:solidFill>
                <a:srgbClr val="FF0000"/>
              </a:solidFill>
            </a:endParaRPr>
          </a:p>
        </p:txBody>
      </p:sp>
      <p:sp>
        <p:nvSpPr>
          <p:cNvPr id="62469" name="Text Box 8"/>
          <p:cNvSpPr txBox="1">
            <a:spLocks noChangeArrowheads="1"/>
          </p:cNvSpPr>
          <p:nvPr/>
        </p:nvSpPr>
        <p:spPr bwMode="auto">
          <a:xfrm>
            <a:off x="250825" y="1412776"/>
            <a:ext cx="3389069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ja-JP" sz="2200" dirty="0">
                <a:solidFill>
                  <a:srgbClr val="0000FF"/>
                </a:solidFill>
              </a:rPr>
              <a:t> </a:t>
            </a:r>
            <a:r>
              <a:rPr lang="ja-JP" altLang="en-US" sz="2200" dirty="0">
                <a:solidFill>
                  <a:srgbClr val="0000FF"/>
                </a:solidFill>
              </a:rPr>
              <a:t>同じ測定を多数回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2200" dirty="0">
                <a:solidFill>
                  <a:srgbClr val="0000FF"/>
                </a:solidFill>
              </a:rPr>
              <a:t>　　→</a:t>
            </a:r>
            <a:r>
              <a:rPr lang="ja-JP" altLang="en-US" sz="2200" dirty="0">
                <a:solidFill>
                  <a:srgbClr val="CC0000"/>
                </a:solidFill>
              </a:rPr>
              <a:t>単純平均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ja-JP" altLang="en-US" sz="2200" dirty="0">
              <a:solidFill>
                <a:srgbClr val="0000FF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ja-JP" altLang="en-US" sz="2200" dirty="0">
                <a:solidFill>
                  <a:srgbClr val="0000FF"/>
                </a:solidFill>
              </a:rPr>
              <a:t> </a:t>
            </a:r>
            <a:r>
              <a:rPr lang="ja-JP" altLang="en-US" sz="2200" dirty="0" smtClean="0">
                <a:solidFill>
                  <a:srgbClr val="0000FF"/>
                </a:solidFill>
              </a:rPr>
              <a:t>パラメータ（氷の大きさ）を</a:t>
            </a:r>
            <a:endParaRPr lang="en-US" altLang="ja-JP" sz="2200" dirty="0" smtClean="0">
              <a:solidFill>
                <a:srgbClr val="0000FF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2200" dirty="0">
                <a:solidFill>
                  <a:srgbClr val="0000FF"/>
                </a:solidFill>
              </a:rPr>
              <a:t>　</a:t>
            </a:r>
            <a:r>
              <a:rPr lang="ja-JP" altLang="en-US" sz="2200" dirty="0" smtClean="0">
                <a:solidFill>
                  <a:srgbClr val="0000FF"/>
                </a:solidFill>
              </a:rPr>
              <a:t>変えて</a:t>
            </a:r>
            <a:r>
              <a:rPr lang="ja-JP" altLang="en-US" sz="2200" dirty="0">
                <a:solidFill>
                  <a:srgbClr val="0000FF"/>
                </a:solidFill>
              </a:rPr>
              <a:t>多数回測定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2200" dirty="0">
                <a:solidFill>
                  <a:srgbClr val="0000FF"/>
                </a:solidFill>
              </a:rPr>
              <a:t>　　→</a:t>
            </a:r>
            <a:r>
              <a:rPr lang="ja-JP" altLang="en-US" sz="2200" dirty="0">
                <a:solidFill>
                  <a:srgbClr val="FF0000"/>
                </a:solidFill>
              </a:rPr>
              <a:t>（直線）フィッティング</a:t>
            </a:r>
          </a:p>
        </p:txBody>
      </p:sp>
      <p:sp>
        <p:nvSpPr>
          <p:cNvPr id="62470" name="Text Box 9"/>
          <p:cNvSpPr txBox="1">
            <a:spLocks noChangeArrowheads="1"/>
          </p:cNvSpPr>
          <p:nvPr/>
        </p:nvSpPr>
        <p:spPr bwMode="auto">
          <a:xfrm>
            <a:off x="179512" y="3917955"/>
            <a:ext cx="3943708" cy="2015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2000" dirty="0" smtClean="0">
                <a:solidFill>
                  <a:srgbClr val="FF0000"/>
                </a:solidFill>
              </a:rPr>
              <a:t>データ点のばらつき</a:t>
            </a:r>
            <a:r>
              <a:rPr lang="ja-JP" altLang="en-US" sz="2000" dirty="0" smtClean="0">
                <a:solidFill>
                  <a:srgbClr val="000000"/>
                </a:solidFill>
              </a:rPr>
              <a:t>を考慮して</a:t>
            </a:r>
            <a:endParaRPr lang="ja-JP" altLang="en-US" sz="2000" dirty="0">
              <a:solidFill>
                <a:srgbClr val="000000"/>
              </a:solidFill>
            </a:endParaRPr>
          </a:p>
          <a:p>
            <a:pPr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2000" dirty="0">
                <a:solidFill>
                  <a:srgbClr val="FF0000"/>
                </a:solidFill>
              </a:rPr>
              <a:t>直線</a:t>
            </a:r>
            <a:r>
              <a:rPr lang="ja-JP" altLang="en-US" sz="2000" dirty="0" smtClean="0">
                <a:solidFill>
                  <a:srgbClr val="FF0000"/>
                </a:solidFill>
              </a:rPr>
              <a:t>フィッティング</a:t>
            </a:r>
            <a:endParaRPr lang="en-US" altLang="ja-JP" sz="2000" dirty="0" smtClean="0">
              <a:solidFill>
                <a:srgbClr val="FF0000"/>
              </a:solidFill>
            </a:endParaRPr>
          </a:p>
          <a:p>
            <a:pPr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2000" dirty="0">
                <a:solidFill>
                  <a:srgbClr val="000000"/>
                </a:solidFill>
              </a:rPr>
              <a:t>　</a:t>
            </a:r>
            <a:r>
              <a:rPr lang="ja-JP" altLang="en-US" sz="2000" dirty="0" smtClean="0">
                <a:solidFill>
                  <a:srgbClr val="000000"/>
                </a:solidFill>
              </a:rPr>
              <a:t>　</a:t>
            </a:r>
            <a:r>
              <a:rPr lang="ja-JP" altLang="en-US" sz="2000" dirty="0" smtClean="0">
                <a:solidFill>
                  <a:srgbClr val="0070C0"/>
                </a:solidFill>
              </a:rPr>
              <a:t>目測で３本の直線</a:t>
            </a:r>
            <a:r>
              <a:rPr lang="ja-JP" altLang="en-US" sz="2000" dirty="0">
                <a:solidFill>
                  <a:srgbClr val="0070C0"/>
                </a:solidFill>
              </a:rPr>
              <a:t>を</a:t>
            </a:r>
            <a:r>
              <a:rPr lang="ja-JP" altLang="en-US" sz="2000" dirty="0" smtClean="0">
                <a:solidFill>
                  <a:srgbClr val="0070C0"/>
                </a:solidFill>
              </a:rPr>
              <a:t>引く</a:t>
            </a:r>
            <a:endParaRPr lang="ja-JP" altLang="en-US" sz="2000" dirty="0">
              <a:solidFill>
                <a:srgbClr val="0070C0"/>
              </a:solidFill>
            </a:endParaRPr>
          </a:p>
          <a:p>
            <a:pPr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2000" dirty="0">
                <a:solidFill>
                  <a:srgbClr val="000000"/>
                </a:solidFill>
              </a:rPr>
              <a:t>　　　</a:t>
            </a:r>
            <a:r>
              <a:rPr lang="ja-JP" altLang="en-US" sz="2000" dirty="0" smtClean="0">
                <a:solidFill>
                  <a:srgbClr val="000000"/>
                </a:solidFill>
              </a:rPr>
              <a:t>⇒</a:t>
            </a:r>
            <a:r>
              <a:rPr lang="ja-JP" altLang="en-US" sz="2000" dirty="0">
                <a:solidFill>
                  <a:srgbClr val="000000"/>
                </a:solidFill>
              </a:rPr>
              <a:t>上限・下限・最適（真ん中</a:t>
            </a:r>
            <a:r>
              <a:rPr lang="ja-JP" altLang="en-US" sz="2000" dirty="0" smtClean="0">
                <a:solidFill>
                  <a:srgbClr val="000000"/>
                </a:solidFill>
              </a:rPr>
              <a:t>）</a:t>
            </a:r>
            <a:endParaRPr lang="ja-JP" altLang="en-US" sz="2000" dirty="0">
              <a:solidFill>
                <a:srgbClr val="000000"/>
              </a:solidFill>
            </a:endParaRPr>
          </a:p>
          <a:p>
            <a:pPr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2000" dirty="0">
                <a:solidFill>
                  <a:srgbClr val="000000"/>
                </a:solidFill>
              </a:rPr>
              <a:t>　　　</a:t>
            </a:r>
            <a:r>
              <a:rPr lang="ja-JP" altLang="en-US" sz="2000" dirty="0" smtClean="0">
                <a:solidFill>
                  <a:srgbClr val="000000"/>
                </a:solidFill>
              </a:rPr>
              <a:t>⇒ 物理量</a:t>
            </a:r>
            <a:r>
              <a:rPr lang="ja-JP" altLang="en-US" sz="2000" dirty="0">
                <a:solidFill>
                  <a:srgbClr val="000000"/>
                </a:solidFill>
              </a:rPr>
              <a:t>とその誤差</a:t>
            </a:r>
            <a:r>
              <a:rPr lang="ja-JP" altLang="en-US" sz="2000" dirty="0" smtClean="0">
                <a:solidFill>
                  <a:srgbClr val="000000"/>
                </a:solidFill>
              </a:rPr>
              <a:t>を求める</a:t>
            </a:r>
            <a:endParaRPr lang="ja-JP" altLang="en-US" sz="2000" dirty="0">
              <a:solidFill>
                <a:srgbClr val="000000"/>
              </a:solidFill>
            </a:endParaRPr>
          </a:p>
        </p:txBody>
      </p:sp>
      <p:graphicFrame>
        <p:nvGraphicFramePr>
          <p:cNvPr id="6247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1908503"/>
              </p:ext>
            </p:extLst>
          </p:nvPr>
        </p:nvGraphicFramePr>
        <p:xfrm>
          <a:off x="4139952" y="260648"/>
          <a:ext cx="1124074" cy="4613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4" name="数式" r:id="rId5" imgW="495000" imgH="203040" progId="Equation.3">
                  <p:embed/>
                </p:oleObj>
              </mc:Choice>
              <mc:Fallback>
                <p:oleObj name="数式" r:id="rId5" imgW="4950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9952" y="260648"/>
                        <a:ext cx="1124074" cy="4613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47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8610610"/>
              </p:ext>
            </p:extLst>
          </p:nvPr>
        </p:nvGraphicFramePr>
        <p:xfrm>
          <a:off x="7668344" y="5959287"/>
          <a:ext cx="950490" cy="4220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5" name="数式" r:id="rId7" imgW="457200" imgH="203040" progId="Equation.3">
                  <p:embed/>
                </p:oleObj>
              </mc:Choice>
              <mc:Fallback>
                <p:oleObj name="数式" r:id="rId7" imgW="4572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8344" y="5959287"/>
                        <a:ext cx="950490" cy="4220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473" name="Object 12"/>
          <p:cNvGraphicFramePr>
            <a:graphicFrameLocks noChangeAspect="1"/>
          </p:cNvGraphicFramePr>
          <p:nvPr/>
        </p:nvGraphicFramePr>
        <p:xfrm>
          <a:off x="6854825" y="3068638"/>
          <a:ext cx="1820863" cy="52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6" name="数式" r:id="rId9" imgW="660113" imgH="190417" progId="Equation.3">
                  <p:embed/>
                </p:oleObj>
              </mc:Choice>
              <mc:Fallback>
                <p:oleObj name="数式" r:id="rId9" imgW="660113" imgH="19041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4825" y="3068638"/>
                        <a:ext cx="1820863" cy="525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474" name="Text Box 13"/>
          <p:cNvSpPr txBox="1">
            <a:spLocks noChangeArrowheads="1"/>
          </p:cNvSpPr>
          <p:nvPr/>
        </p:nvSpPr>
        <p:spPr bwMode="auto">
          <a:xfrm>
            <a:off x="6280150" y="3794125"/>
            <a:ext cx="1555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>
                <a:solidFill>
                  <a:srgbClr val="FF0000"/>
                </a:solidFill>
              </a:rPr>
              <a:t>直線の勾配が</a:t>
            </a:r>
          </a:p>
        </p:txBody>
      </p:sp>
      <p:graphicFrame>
        <p:nvGraphicFramePr>
          <p:cNvPr id="62475" name="Object 14"/>
          <p:cNvGraphicFramePr>
            <a:graphicFrameLocks noChangeAspect="1"/>
          </p:cNvGraphicFramePr>
          <p:nvPr/>
        </p:nvGraphicFramePr>
        <p:xfrm>
          <a:off x="7740650" y="3771900"/>
          <a:ext cx="420688" cy="45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7" name="数式" r:id="rId11" imgW="152268" imgH="164957" progId="Equation.3">
                  <p:embed/>
                </p:oleObj>
              </mc:Choice>
              <mc:Fallback>
                <p:oleObj name="数式" r:id="rId11" imgW="152268" imgH="16495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40650" y="3771900"/>
                        <a:ext cx="420688" cy="455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476" name="Object 15"/>
          <p:cNvGraphicFramePr>
            <a:graphicFrameLocks noChangeAspect="1"/>
          </p:cNvGraphicFramePr>
          <p:nvPr/>
        </p:nvGraphicFramePr>
        <p:xfrm>
          <a:off x="7524750" y="1628775"/>
          <a:ext cx="1117600" cy="86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8" name="数式" r:id="rId13" imgW="507780" imgH="393529" progId="Equation.3">
                  <p:embed/>
                </p:oleObj>
              </mc:Choice>
              <mc:Fallback>
                <p:oleObj name="数式" r:id="rId13" imgW="507780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4750" y="1628775"/>
                        <a:ext cx="1117600" cy="866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477" name="AutoShape 16"/>
          <p:cNvSpPr>
            <a:spLocks noChangeArrowheads="1"/>
          </p:cNvSpPr>
          <p:nvPr/>
        </p:nvSpPr>
        <p:spPr bwMode="auto">
          <a:xfrm rot="6034708">
            <a:off x="7350919" y="2588419"/>
            <a:ext cx="606425" cy="287337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62478" name="Text Box 18"/>
          <p:cNvSpPr txBox="1">
            <a:spLocks noChangeArrowheads="1"/>
          </p:cNvSpPr>
          <p:nvPr/>
        </p:nvSpPr>
        <p:spPr bwMode="auto">
          <a:xfrm>
            <a:off x="6291263" y="4314825"/>
            <a:ext cx="26003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>
                <a:solidFill>
                  <a:srgbClr val="FF0000"/>
                </a:solidFill>
              </a:rPr>
              <a:t>最大勾配と最小勾配から</a:t>
            </a:r>
          </a:p>
        </p:txBody>
      </p:sp>
      <p:graphicFrame>
        <p:nvGraphicFramePr>
          <p:cNvPr id="62479" name="Object 20"/>
          <p:cNvGraphicFramePr>
            <a:graphicFrameLocks noChangeAspect="1"/>
          </p:cNvGraphicFramePr>
          <p:nvPr/>
        </p:nvGraphicFramePr>
        <p:xfrm>
          <a:off x="8369300" y="4581525"/>
          <a:ext cx="666750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9" name="数式" r:id="rId15" imgW="241195" imgH="203112" progId="Equation.3">
                  <p:embed/>
                </p:oleObj>
              </mc:Choice>
              <mc:Fallback>
                <p:oleObj name="数式" r:id="rId15" imgW="241195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69300" y="4581525"/>
                        <a:ext cx="666750" cy="561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テキスト ボックス 1"/>
          <p:cNvSpPr txBox="1"/>
          <p:nvPr/>
        </p:nvSpPr>
        <p:spPr>
          <a:xfrm>
            <a:off x="4355976" y="6444044"/>
            <a:ext cx="4557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0              20             40              60    (cm</a:t>
            </a:r>
            <a:r>
              <a:rPr kumimoji="1" lang="en-US" altLang="ja-JP" baseline="30000" dirty="0" smtClean="0"/>
              <a:t>3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067944" y="760050"/>
            <a:ext cx="466794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(g)</a:t>
            </a:r>
          </a:p>
          <a:p>
            <a:endParaRPr kumimoji="1" lang="en-US" altLang="ja-JP" dirty="0" smtClean="0"/>
          </a:p>
          <a:p>
            <a:endParaRPr lang="en-US" altLang="ja-JP" dirty="0"/>
          </a:p>
          <a:p>
            <a:endParaRPr kumimoji="1" lang="en-US" altLang="ja-JP" dirty="0" smtClean="0"/>
          </a:p>
          <a:p>
            <a:r>
              <a:rPr lang="en-US" altLang="ja-JP" dirty="0" smtClean="0"/>
              <a:t>40</a:t>
            </a:r>
          </a:p>
          <a:p>
            <a:endParaRPr kumimoji="1" lang="en-US" altLang="ja-JP" dirty="0"/>
          </a:p>
          <a:p>
            <a:endParaRPr lang="en-US" altLang="ja-JP" dirty="0" smtClean="0"/>
          </a:p>
          <a:p>
            <a:endParaRPr kumimoji="1" lang="en-US" altLang="ja-JP" dirty="0"/>
          </a:p>
          <a:p>
            <a:r>
              <a:rPr lang="en-US" altLang="ja-JP" dirty="0" smtClean="0"/>
              <a:t>30</a:t>
            </a:r>
          </a:p>
          <a:p>
            <a:endParaRPr kumimoji="1" lang="en-US" altLang="ja-JP" dirty="0"/>
          </a:p>
          <a:p>
            <a:endParaRPr lang="en-US" altLang="ja-JP" dirty="0" smtClean="0"/>
          </a:p>
          <a:p>
            <a:endParaRPr kumimoji="1" lang="en-US" altLang="ja-JP" dirty="0"/>
          </a:p>
          <a:p>
            <a:r>
              <a:rPr lang="en-US" altLang="ja-JP" dirty="0" smtClean="0"/>
              <a:t>20</a:t>
            </a:r>
          </a:p>
          <a:p>
            <a:endParaRPr kumimoji="1" lang="en-US" altLang="ja-JP" dirty="0"/>
          </a:p>
          <a:p>
            <a:endParaRPr lang="en-US" altLang="ja-JP" dirty="0" smtClean="0"/>
          </a:p>
          <a:p>
            <a:endParaRPr kumimoji="1" lang="en-US" altLang="ja-JP" dirty="0"/>
          </a:p>
          <a:p>
            <a:r>
              <a:rPr lang="en-US" altLang="ja-JP" dirty="0" smtClean="0"/>
              <a:t>10</a:t>
            </a:r>
          </a:p>
          <a:p>
            <a:endParaRPr kumimoji="1" lang="en-US" altLang="ja-JP" dirty="0"/>
          </a:p>
          <a:p>
            <a:endParaRPr lang="en-US" altLang="ja-JP" dirty="0" smtClean="0"/>
          </a:p>
          <a:p>
            <a:endParaRPr kumimoji="1" lang="en-US" altLang="ja-JP" dirty="0"/>
          </a:p>
          <a:p>
            <a:r>
              <a:rPr lang="en-US" altLang="ja-JP" dirty="0" smtClean="0"/>
              <a:t> 0</a:t>
            </a:r>
            <a:endParaRPr kumimoji="1" lang="ja-JP" altLang="en-US" dirty="0"/>
          </a:p>
        </p:txBody>
      </p:sp>
      <p:cxnSp>
        <p:nvCxnSpPr>
          <p:cNvPr id="4" name="直線矢印コネクタ 3"/>
          <p:cNvCxnSpPr/>
          <p:nvPr/>
        </p:nvCxnSpPr>
        <p:spPr>
          <a:xfrm>
            <a:off x="4458538" y="6453569"/>
            <a:ext cx="4289926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/>
          <p:nvPr/>
        </p:nvCxnSpPr>
        <p:spPr>
          <a:xfrm flipV="1">
            <a:off x="4458538" y="723573"/>
            <a:ext cx="0" cy="572976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円/楕円 6"/>
          <p:cNvSpPr/>
          <p:nvPr/>
        </p:nvSpPr>
        <p:spPr>
          <a:xfrm>
            <a:off x="6344151" y="2941774"/>
            <a:ext cx="72008" cy="6305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円/楕円 23"/>
          <p:cNvSpPr/>
          <p:nvPr/>
        </p:nvSpPr>
        <p:spPr>
          <a:xfrm>
            <a:off x="6451672" y="2869781"/>
            <a:ext cx="72008" cy="6305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円/楕円 24"/>
          <p:cNvSpPr/>
          <p:nvPr/>
        </p:nvSpPr>
        <p:spPr>
          <a:xfrm>
            <a:off x="6793871" y="2263921"/>
            <a:ext cx="72008" cy="6305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円/楕円 25"/>
          <p:cNvSpPr/>
          <p:nvPr/>
        </p:nvSpPr>
        <p:spPr>
          <a:xfrm>
            <a:off x="6563869" y="1551475"/>
            <a:ext cx="72008" cy="6305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円/楕円 26"/>
          <p:cNvSpPr/>
          <p:nvPr/>
        </p:nvSpPr>
        <p:spPr>
          <a:xfrm>
            <a:off x="7242656" y="1472938"/>
            <a:ext cx="72008" cy="6305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円/楕円 27"/>
          <p:cNvSpPr/>
          <p:nvPr/>
        </p:nvSpPr>
        <p:spPr>
          <a:xfrm>
            <a:off x="7237046" y="1405620"/>
            <a:ext cx="72008" cy="6305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円/楕円 28"/>
          <p:cNvSpPr/>
          <p:nvPr/>
        </p:nvSpPr>
        <p:spPr>
          <a:xfrm>
            <a:off x="5890691" y="3789792"/>
            <a:ext cx="72008" cy="6305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円/楕円 29"/>
          <p:cNvSpPr/>
          <p:nvPr/>
        </p:nvSpPr>
        <p:spPr>
          <a:xfrm>
            <a:off x="5890690" y="3834670"/>
            <a:ext cx="72008" cy="6305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円/楕円 30"/>
          <p:cNvSpPr/>
          <p:nvPr/>
        </p:nvSpPr>
        <p:spPr>
          <a:xfrm>
            <a:off x="5789714" y="3941256"/>
            <a:ext cx="72008" cy="6305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円/楕円 31"/>
          <p:cNvSpPr/>
          <p:nvPr/>
        </p:nvSpPr>
        <p:spPr>
          <a:xfrm>
            <a:off x="5099707" y="5298832"/>
            <a:ext cx="72008" cy="6305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円/楕円 32"/>
          <p:cNvSpPr/>
          <p:nvPr/>
        </p:nvSpPr>
        <p:spPr>
          <a:xfrm>
            <a:off x="5004048" y="5373216"/>
            <a:ext cx="72008" cy="6305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8" name="オブジェクト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0383683"/>
              </p:ext>
            </p:extLst>
          </p:nvPr>
        </p:nvGraphicFramePr>
        <p:xfrm>
          <a:off x="1618828" y="5963369"/>
          <a:ext cx="1296988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0" name="数式" r:id="rId17" imgW="469800" imgH="203040" progId="Equation.3">
                  <p:embed/>
                </p:oleObj>
              </mc:Choice>
              <mc:Fallback>
                <p:oleObj name="数式" r:id="rId17" imgW="469800" imgH="20304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8828" y="5963369"/>
                        <a:ext cx="1296988" cy="561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テキスト ボックス 33"/>
          <p:cNvSpPr txBox="1"/>
          <p:nvPr/>
        </p:nvSpPr>
        <p:spPr>
          <a:xfrm>
            <a:off x="6009833" y="179348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佐藤遼太郎（秀光中等学校）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5181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88640"/>
            <a:ext cx="8713788" cy="706437"/>
          </a:xfrm>
        </p:spPr>
        <p:txBody>
          <a:bodyPr/>
          <a:lstStyle/>
          <a:p>
            <a:pPr eaLnBrk="1" hangingPunct="1"/>
            <a:r>
              <a:rPr lang="ja-JP" altLang="en-US" sz="2800" dirty="0" smtClean="0">
                <a:solidFill>
                  <a:srgbClr val="0000FF"/>
                </a:solidFill>
              </a:rPr>
              <a:t>単振り子の周期を測定して重力加速度を測定してみよう</a:t>
            </a:r>
            <a:r>
              <a:rPr lang="ja-JP" altLang="en-US" sz="2800" dirty="0" smtClean="0"/>
              <a:t/>
            </a:r>
            <a:br>
              <a:rPr lang="ja-JP" altLang="en-US" sz="2800" dirty="0" smtClean="0"/>
            </a:br>
            <a:r>
              <a:rPr lang="ja-JP" altLang="en-US" sz="2000" dirty="0" smtClean="0"/>
              <a:t>（</a:t>
            </a:r>
            <a:r>
              <a:rPr lang="en-US" altLang="ja-JP" sz="2000" dirty="0" smtClean="0"/>
              <a:t>2005</a:t>
            </a:r>
            <a:r>
              <a:rPr lang="ja-JP" altLang="en-US" sz="2000" dirty="0" smtClean="0"/>
              <a:t>年第１チャレンジ実験問題）</a:t>
            </a:r>
          </a:p>
        </p:txBody>
      </p:sp>
      <p:pic>
        <p:nvPicPr>
          <p:cNvPr id="63491" name="Picture 5" descr="単振り子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125538"/>
            <a:ext cx="2333625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3492" name="Object 6"/>
          <p:cNvGraphicFramePr>
            <a:graphicFrameLocks noChangeAspect="1"/>
          </p:cNvGraphicFramePr>
          <p:nvPr/>
        </p:nvGraphicFramePr>
        <p:xfrm>
          <a:off x="2411413" y="1557338"/>
          <a:ext cx="2736850" cy="57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32" name="数式" r:id="rId4" imgW="965200" imgH="203200" progId="Equation.3">
                  <p:embed/>
                </p:oleObj>
              </mc:Choice>
              <mc:Fallback>
                <p:oleObj name="数式" r:id="rId4" imgW="9652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413" y="1557338"/>
                        <a:ext cx="2736850" cy="576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493" name="Object 7"/>
          <p:cNvGraphicFramePr>
            <a:graphicFrameLocks noChangeAspect="1"/>
          </p:cNvGraphicFramePr>
          <p:nvPr/>
        </p:nvGraphicFramePr>
        <p:xfrm>
          <a:off x="5867400" y="2205038"/>
          <a:ext cx="882650" cy="325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33" name="数式" r:id="rId6" imgW="482181" imgH="177646" progId="Equation.3">
                  <p:embed/>
                </p:oleObj>
              </mc:Choice>
              <mc:Fallback>
                <p:oleObj name="数式" r:id="rId6" imgW="482181" imgH="17764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2205038"/>
                        <a:ext cx="882650" cy="325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494" name="Line 8"/>
          <p:cNvSpPr>
            <a:spLocks noChangeShapeType="1"/>
          </p:cNvSpPr>
          <p:nvPr/>
        </p:nvSpPr>
        <p:spPr bwMode="auto">
          <a:xfrm>
            <a:off x="5219700" y="1844675"/>
            <a:ext cx="108108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graphicFrame>
        <p:nvGraphicFramePr>
          <p:cNvPr id="63495" name="Object 9"/>
          <p:cNvGraphicFramePr>
            <a:graphicFrameLocks noChangeAspect="1"/>
          </p:cNvGraphicFramePr>
          <p:nvPr/>
        </p:nvGraphicFramePr>
        <p:xfrm>
          <a:off x="6443663" y="1557338"/>
          <a:ext cx="1979612" cy="57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34" name="数式" r:id="rId8" imgW="698197" imgH="203112" progId="Equation.3">
                  <p:embed/>
                </p:oleObj>
              </mc:Choice>
              <mc:Fallback>
                <p:oleObj name="数式" r:id="rId8" imgW="698197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3663" y="1557338"/>
                        <a:ext cx="1979612" cy="576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496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6129088"/>
              </p:ext>
            </p:extLst>
          </p:nvPr>
        </p:nvGraphicFramePr>
        <p:xfrm>
          <a:off x="5081588" y="1123975"/>
          <a:ext cx="360362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35" name="数式" r:id="rId10" imgW="126725" imgH="177415" progId="Equation.3">
                  <p:embed/>
                </p:oleObj>
              </mc:Choice>
              <mc:Fallback>
                <p:oleObj name="数式" r:id="rId10" imgW="126725" imgH="17741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1588" y="1123975"/>
                        <a:ext cx="360362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497" name="Text Box 11"/>
          <p:cNvSpPr txBox="1">
            <a:spLocks noChangeArrowheads="1"/>
          </p:cNvSpPr>
          <p:nvPr/>
        </p:nvSpPr>
        <p:spPr bwMode="auto">
          <a:xfrm>
            <a:off x="5364163" y="1136675"/>
            <a:ext cx="1944141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>
                <a:solidFill>
                  <a:srgbClr val="FF0000"/>
                </a:solidFill>
              </a:rPr>
              <a:t>が</a:t>
            </a:r>
            <a:r>
              <a:rPr lang="ja-JP" altLang="en-US" sz="2400" dirty="0" smtClean="0">
                <a:solidFill>
                  <a:srgbClr val="FF0000"/>
                </a:solidFill>
              </a:rPr>
              <a:t>小さいとき</a:t>
            </a:r>
            <a:endParaRPr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63498" name="Line 12"/>
          <p:cNvSpPr>
            <a:spLocks noChangeShapeType="1"/>
          </p:cNvSpPr>
          <p:nvPr/>
        </p:nvSpPr>
        <p:spPr bwMode="auto">
          <a:xfrm rot="5400000">
            <a:off x="6841331" y="2385219"/>
            <a:ext cx="50323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graphicFrame>
        <p:nvGraphicFramePr>
          <p:cNvPr id="63499" name="Object 13"/>
          <p:cNvGraphicFramePr>
            <a:graphicFrameLocks noChangeAspect="1"/>
          </p:cNvGraphicFramePr>
          <p:nvPr/>
        </p:nvGraphicFramePr>
        <p:xfrm>
          <a:off x="6354763" y="2295525"/>
          <a:ext cx="2159000" cy="1116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36" name="数式" r:id="rId12" imgW="761669" imgH="393529" progId="Equation.3">
                  <p:embed/>
                </p:oleObj>
              </mc:Choice>
              <mc:Fallback>
                <p:oleObj name="数式" r:id="rId12" imgW="761669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4763" y="2295525"/>
                        <a:ext cx="2159000" cy="1116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500" name="Text Box 14"/>
          <p:cNvSpPr txBox="1">
            <a:spLocks noChangeArrowheads="1"/>
          </p:cNvSpPr>
          <p:nvPr/>
        </p:nvSpPr>
        <p:spPr bwMode="auto">
          <a:xfrm>
            <a:off x="3059113" y="3059113"/>
            <a:ext cx="39147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2400">
                <a:solidFill>
                  <a:srgbClr val="000000"/>
                </a:solidFill>
              </a:rPr>
              <a:t>よって</a:t>
            </a:r>
            <a:r>
              <a:rPr lang="en-US" altLang="ja-JP" sz="36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r>
              <a:rPr lang="ja-JP" altLang="en-US" sz="2400">
                <a:solidFill>
                  <a:srgbClr val="000000"/>
                </a:solidFill>
              </a:rPr>
              <a:t>方向の運動方程式は</a:t>
            </a:r>
          </a:p>
        </p:txBody>
      </p:sp>
      <p:graphicFrame>
        <p:nvGraphicFramePr>
          <p:cNvPr id="63501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9299866"/>
              </p:ext>
            </p:extLst>
          </p:nvPr>
        </p:nvGraphicFramePr>
        <p:xfrm>
          <a:off x="2835343" y="3677097"/>
          <a:ext cx="2447925" cy="985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37" name="数式" r:id="rId14" imgW="1040948" imgH="418918" progId="Equation.3">
                  <p:embed/>
                </p:oleObj>
              </mc:Choice>
              <mc:Fallback>
                <p:oleObj name="数式" r:id="rId14" imgW="1040948" imgH="41891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5343" y="3677097"/>
                        <a:ext cx="2447925" cy="985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502" name="Text Box 16"/>
          <p:cNvSpPr txBox="1">
            <a:spLocks noChangeArrowheads="1"/>
          </p:cNvSpPr>
          <p:nvPr/>
        </p:nvSpPr>
        <p:spPr bwMode="auto">
          <a:xfrm>
            <a:off x="2916238" y="4996036"/>
            <a:ext cx="793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>
                <a:solidFill>
                  <a:srgbClr val="000000"/>
                </a:solidFill>
              </a:rPr>
              <a:t>周期</a:t>
            </a:r>
          </a:p>
        </p:txBody>
      </p:sp>
      <p:graphicFrame>
        <p:nvGraphicFramePr>
          <p:cNvPr id="63503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304051"/>
              </p:ext>
            </p:extLst>
          </p:nvPr>
        </p:nvGraphicFramePr>
        <p:xfrm>
          <a:off x="3946525" y="4730750"/>
          <a:ext cx="1427163" cy="979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38" name="数式" r:id="rId16" imgW="609480" imgH="419040" progId="Equation.3">
                  <p:embed/>
                </p:oleObj>
              </mc:Choice>
              <mc:Fallback>
                <p:oleObj name="数式" r:id="rId16" imgW="60948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46525" y="4730750"/>
                        <a:ext cx="1427163" cy="979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504" name="Line 18"/>
          <p:cNvSpPr>
            <a:spLocks noChangeShapeType="1"/>
          </p:cNvSpPr>
          <p:nvPr/>
        </p:nvSpPr>
        <p:spPr bwMode="auto">
          <a:xfrm>
            <a:off x="5651500" y="5237336"/>
            <a:ext cx="64928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graphicFrame>
        <p:nvGraphicFramePr>
          <p:cNvPr id="63505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5133551"/>
              </p:ext>
            </p:extLst>
          </p:nvPr>
        </p:nvGraphicFramePr>
        <p:xfrm>
          <a:off x="6515100" y="4653136"/>
          <a:ext cx="1728788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39" name="数式" r:id="rId18" imgW="799753" imgH="469696" progId="Equation.3">
                  <p:embed/>
                </p:oleObj>
              </mc:Choice>
              <mc:Fallback>
                <p:oleObj name="数式" r:id="rId18" imgW="799753" imgH="46969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5100" y="4653136"/>
                        <a:ext cx="1728788" cy="101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正方形/長方形 1"/>
          <p:cNvSpPr/>
          <p:nvPr/>
        </p:nvSpPr>
        <p:spPr>
          <a:xfrm>
            <a:off x="5016500" y="1052736"/>
            <a:ext cx="2076450" cy="5286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/>
          <p:cNvSpPr/>
          <p:nvPr/>
        </p:nvSpPr>
        <p:spPr>
          <a:xfrm>
            <a:off x="3709988" y="4695999"/>
            <a:ext cx="1941512" cy="104457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267744" y="5812581"/>
            <a:ext cx="33714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>
                <a:solidFill>
                  <a:srgbClr val="0070C0"/>
                </a:solidFill>
              </a:rPr>
              <a:t>パラメータを変える？</a:t>
            </a:r>
            <a:endParaRPr kumimoji="1" lang="ja-JP" altLang="en-US" sz="2800" dirty="0">
              <a:solidFill>
                <a:srgbClr val="0070C0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283968" y="6218148"/>
            <a:ext cx="4910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i="1" dirty="0" smtClean="0">
                <a:solidFill>
                  <a:srgbClr val="FF0000"/>
                </a:solidFill>
              </a:rPr>
              <a:t>⇒ </a:t>
            </a:r>
            <a:r>
              <a:rPr kumimoji="1" lang="en-US" altLang="ja-JP" sz="2800" i="1" dirty="0" smtClean="0">
                <a:solidFill>
                  <a:srgbClr val="FF0000"/>
                </a:solidFill>
              </a:rPr>
              <a:t>L</a:t>
            </a:r>
            <a:r>
              <a:rPr kumimoji="1" lang="en-US" altLang="ja-JP" sz="2800" dirty="0" smtClean="0">
                <a:solidFill>
                  <a:srgbClr val="FF0000"/>
                </a:solidFill>
              </a:rPr>
              <a:t>, </a:t>
            </a:r>
            <a:r>
              <a:rPr kumimoji="1" lang="en-US" altLang="ja-JP" sz="2800" i="1" dirty="0" smtClean="0">
                <a:solidFill>
                  <a:srgbClr val="FF0000"/>
                </a:solidFill>
              </a:rPr>
              <a:t>m</a:t>
            </a:r>
            <a:r>
              <a:rPr kumimoji="1" lang="en-US" altLang="ja-JP" sz="2800" dirty="0" smtClean="0">
                <a:solidFill>
                  <a:srgbClr val="FF0000"/>
                </a:solidFill>
              </a:rPr>
              <a:t>, </a:t>
            </a:r>
            <a:r>
              <a:rPr kumimoji="1" lang="en-US" altLang="ja-JP" sz="2800" i="1" dirty="0" smtClean="0">
                <a:solidFill>
                  <a:srgbClr val="FF0000"/>
                </a:solidFill>
              </a:rPr>
              <a:t>θ</a:t>
            </a:r>
            <a:r>
              <a:rPr kumimoji="1" lang="ja-JP" altLang="en-US" sz="2800" i="1" dirty="0" smtClean="0">
                <a:solidFill>
                  <a:srgbClr val="FF0000"/>
                </a:solidFill>
              </a:rPr>
              <a:t>を変えたらどうなる？</a:t>
            </a:r>
            <a:endParaRPr kumimoji="1" lang="ja-JP" altLang="en-US" sz="2800" i="1" dirty="0">
              <a:solidFill>
                <a:srgbClr val="FF0000"/>
              </a:solidFill>
            </a:endParaRPr>
          </a:p>
        </p:txBody>
      </p:sp>
      <p:graphicFrame>
        <p:nvGraphicFramePr>
          <p:cNvPr id="4" name="オブジェクト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1388840"/>
              </p:ext>
            </p:extLst>
          </p:nvPr>
        </p:nvGraphicFramePr>
        <p:xfrm>
          <a:off x="6156176" y="3680363"/>
          <a:ext cx="2612380" cy="9727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40" name="数式" r:id="rId20" imgW="1193760" imgH="444240" progId="Equation.3">
                  <p:embed/>
                </p:oleObj>
              </mc:Choice>
              <mc:Fallback>
                <p:oleObj name="数式" r:id="rId20" imgW="1193760" imgH="444240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6176" y="3680363"/>
                        <a:ext cx="2612380" cy="9727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右矢印 4"/>
          <p:cNvSpPr/>
          <p:nvPr/>
        </p:nvSpPr>
        <p:spPr>
          <a:xfrm>
            <a:off x="5393531" y="4077072"/>
            <a:ext cx="546621" cy="242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33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 descr="単振り子触れ角依存性"/>
          <p:cNvPicPr>
            <a:picLocks noChangeAspect="1" noChangeArrowheads="1"/>
          </p:cNvPicPr>
          <p:nvPr/>
        </p:nvPicPr>
        <p:blipFill>
          <a:blip r:embed="rId2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677242"/>
            <a:ext cx="6696075" cy="628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Text Box 5"/>
          <p:cNvSpPr txBox="1">
            <a:spLocks noChangeArrowheads="1"/>
          </p:cNvSpPr>
          <p:nvPr/>
        </p:nvSpPr>
        <p:spPr bwMode="auto">
          <a:xfrm>
            <a:off x="3825875" y="4478338"/>
            <a:ext cx="29781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2400">
                <a:solidFill>
                  <a:srgbClr val="000000"/>
                </a:solidFill>
              </a:rPr>
              <a:t>触れ角</a:t>
            </a:r>
            <a:r>
              <a:rPr lang="en-US" altLang="ja-JP" sz="2400">
                <a:solidFill>
                  <a:srgbClr val="000000"/>
                </a:solidFill>
              </a:rPr>
              <a:t>θ</a:t>
            </a:r>
            <a:r>
              <a:rPr lang="ja-JP" altLang="en-US" sz="2400">
                <a:solidFill>
                  <a:srgbClr val="000000"/>
                </a:solidFill>
              </a:rPr>
              <a:t>を変えて、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2400">
                <a:solidFill>
                  <a:srgbClr val="000000"/>
                </a:solidFill>
              </a:rPr>
              <a:t>θ→</a:t>
            </a:r>
            <a:r>
              <a:rPr lang="ja-JP" altLang="en-US" sz="2400">
                <a:solidFill>
                  <a:srgbClr val="000000"/>
                </a:solidFill>
              </a:rPr>
              <a:t>０</a:t>
            </a:r>
            <a:r>
              <a:rPr lang="en-US" altLang="ja-JP" sz="2400">
                <a:solidFill>
                  <a:srgbClr val="000000"/>
                </a:solidFill>
              </a:rPr>
              <a:t>°</a:t>
            </a:r>
            <a:r>
              <a:rPr lang="ja-JP" altLang="en-US" sz="2400">
                <a:solidFill>
                  <a:srgbClr val="000000"/>
                </a:solidFill>
              </a:rPr>
              <a:t>の極限をとる</a:t>
            </a:r>
          </a:p>
        </p:txBody>
      </p:sp>
      <p:sp>
        <p:nvSpPr>
          <p:cNvPr id="6451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8266"/>
            <a:ext cx="8229600" cy="706438"/>
          </a:xfrm>
        </p:spPr>
        <p:txBody>
          <a:bodyPr/>
          <a:lstStyle/>
          <a:p>
            <a:pPr eaLnBrk="1" hangingPunct="1"/>
            <a:r>
              <a:rPr lang="ja-JP" altLang="en-US" sz="3200" dirty="0" smtClean="0"/>
              <a:t>近似式の意味をよく考えてパラメータを設定</a:t>
            </a:r>
          </a:p>
        </p:txBody>
      </p:sp>
    </p:spTree>
    <p:extLst>
      <p:ext uri="{BB962C8B-B14F-4D97-AF65-F5344CB8AC3E}">
        <p14:creationId xmlns:p14="http://schemas.microsoft.com/office/powerpoint/2010/main" val="458667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テキスト ボックス 4"/>
          <p:cNvSpPr txBox="1">
            <a:spLocks noChangeArrowheads="1"/>
          </p:cNvSpPr>
          <p:nvPr/>
        </p:nvSpPr>
        <p:spPr bwMode="auto">
          <a:xfrm>
            <a:off x="611560" y="188913"/>
            <a:ext cx="81483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dirty="0">
                <a:solidFill>
                  <a:srgbClr val="0070C0"/>
                </a:solidFill>
                <a:latin typeface="Arial" panose="020B0604020202020204" pitchFamily="34" charset="0"/>
              </a:rPr>
              <a:t>第２</a:t>
            </a:r>
            <a:r>
              <a:rPr lang="ja-JP" altLang="en-US" dirty="0" smtClean="0">
                <a:solidFill>
                  <a:srgbClr val="0070C0"/>
                </a:solidFill>
                <a:latin typeface="Arial" panose="020B0604020202020204" pitchFamily="34" charset="0"/>
              </a:rPr>
              <a:t>チャレンジ（全国大会）  </a:t>
            </a:r>
            <a:r>
              <a:rPr lang="en-US" altLang="ja-JP" sz="2400" dirty="0">
                <a:solidFill>
                  <a:srgbClr val="0070C0"/>
                </a:solidFill>
                <a:latin typeface="Arial" panose="020B0604020202020204" pitchFamily="34" charset="0"/>
              </a:rPr>
              <a:t>8</a:t>
            </a:r>
            <a:r>
              <a:rPr lang="ja-JP" alt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月</a:t>
            </a:r>
            <a:r>
              <a:rPr lang="en-US" altLang="ja-JP" sz="2400" dirty="0">
                <a:solidFill>
                  <a:srgbClr val="0070C0"/>
                </a:solidFill>
                <a:latin typeface="Arial" panose="020B0604020202020204" pitchFamily="34" charset="0"/>
              </a:rPr>
              <a:t>19</a:t>
            </a:r>
            <a:r>
              <a:rPr lang="ja-JP" alt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日～</a:t>
            </a:r>
            <a:r>
              <a:rPr lang="en-US" altLang="ja-JP" sz="2400" dirty="0">
                <a:solidFill>
                  <a:srgbClr val="0070C0"/>
                </a:solidFill>
                <a:latin typeface="Arial" panose="020B0604020202020204" pitchFamily="34" charset="0"/>
              </a:rPr>
              <a:t>22</a:t>
            </a:r>
            <a:r>
              <a:rPr lang="ja-JP" alt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日　岡山県</a:t>
            </a:r>
          </a:p>
        </p:txBody>
      </p:sp>
      <p:sp>
        <p:nvSpPr>
          <p:cNvPr id="71683" name="テキスト ボックス 5"/>
          <p:cNvSpPr txBox="1">
            <a:spLocks noChangeArrowheads="1"/>
          </p:cNvSpPr>
          <p:nvPr/>
        </p:nvSpPr>
        <p:spPr bwMode="auto">
          <a:xfrm>
            <a:off x="755650" y="836613"/>
            <a:ext cx="8388350" cy="601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ja-JP" altLang="en-US" sz="2800">
                <a:solidFill>
                  <a:srgbClr val="000000"/>
                </a:solidFill>
                <a:latin typeface="Arial" panose="020B0604020202020204" pitchFamily="34" charset="0"/>
              </a:rPr>
              <a:t>１．</a:t>
            </a:r>
            <a:r>
              <a:rPr lang="ja-JP" altLang="en-US" sz="2800">
                <a:solidFill>
                  <a:srgbClr val="FF0000"/>
                </a:solidFill>
                <a:latin typeface="Arial" panose="020B0604020202020204" pitchFamily="34" charset="0"/>
              </a:rPr>
              <a:t>選ばれた１００名の選手と役員が３泊４日の合宿</a:t>
            </a:r>
            <a:endParaRPr lang="en-US" altLang="ja-JP" sz="200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ja-JP" altLang="en-US" sz="2800">
                <a:solidFill>
                  <a:srgbClr val="000000"/>
                </a:solidFill>
                <a:latin typeface="Arial" panose="020B0604020202020204" pitchFamily="34" charset="0"/>
              </a:rPr>
              <a:t>　　</a:t>
            </a:r>
            <a:r>
              <a:rPr lang="ja-JP" altLang="en-US" sz="2400" b="1">
                <a:solidFill>
                  <a:srgbClr val="000000"/>
                </a:solidFill>
                <a:latin typeface="Arial" panose="020B0604020202020204" pitchFamily="34" charset="0"/>
              </a:rPr>
              <a:t> （１）</a:t>
            </a:r>
            <a:r>
              <a:rPr lang="ja-JP" altLang="en-US" sz="2400">
                <a:solidFill>
                  <a:srgbClr val="000000"/>
                </a:solidFill>
                <a:latin typeface="Arial" panose="020B0604020202020204" pitchFamily="34" charset="0"/>
              </a:rPr>
              <a:t>試験だけでなく、研究所見学、実験出店、講演会も</a:t>
            </a:r>
            <a:endParaRPr lang="en-US" altLang="ja-JP" sz="24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ja-JP" altLang="en-US" sz="2400">
                <a:solidFill>
                  <a:srgbClr val="000000"/>
                </a:solidFill>
                <a:latin typeface="Arial" panose="020B0604020202020204" pitchFamily="34" charset="0"/>
              </a:rPr>
              <a:t>　　 </a:t>
            </a:r>
            <a:r>
              <a:rPr lang="en-US" altLang="ja-JP" sz="240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ja-JP" altLang="en-US" sz="2400" b="1">
                <a:solidFill>
                  <a:srgbClr val="000000"/>
                </a:solidFill>
                <a:latin typeface="Arial" panose="020B0604020202020204" pitchFamily="34" charset="0"/>
              </a:rPr>
              <a:t>（２）</a:t>
            </a:r>
            <a:r>
              <a:rPr lang="ja-JP" altLang="en-US" sz="2400">
                <a:solidFill>
                  <a:srgbClr val="000000"/>
                </a:solidFill>
                <a:latin typeface="Arial" panose="020B0604020202020204" pitchFamily="34" charset="0"/>
              </a:rPr>
              <a:t>選手たちの交流⇒大学進学後も交流</a:t>
            </a:r>
            <a:endParaRPr lang="en-US" altLang="ja-JP" sz="24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ja-JP" altLang="en-US" sz="2800">
                <a:solidFill>
                  <a:srgbClr val="000000"/>
                </a:solidFill>
                <a:latin typeface="Arial" panose="020B0604020202020204" pitchFamily="34" charset="0"/>
              </a:rPr>
              <a:t>２．</a:t>
            </a:r>
            <a:r>
              <a:rPr lang="ja-JP" altLang="en-US" sz="2800">
                <a:solidFill>
                  <a:srgbClr val="FF0000"/>
                </a:solidFill>
                <a:latin typeface="Arial" panose="020B0604020202020204" pitchFamily="34" charset="0"/>
              </a:rPr>
              <a:t>理論コンテスト  ５時間</a:t>
            </a:r>
            <a:endParaRPr lang="en-US" altLang="ja-JP" sz="200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ja-JP" altLang="en-US" sz="2400">
                <a:solidFill>
                  <a:srgbClr val="000000"/>
                </a:solidFill>
                <a:latin typeface="Arial" panose="020B0604020202020204" pitchFamily="34" charset="0"/>
              </a:rPr>
              <a:t>　　</a:t>
            </a:r>
            <a:r>
              <a:rPr lang="ja-JP" altLang="en-US" sz="2400" b="1">
                <a:solidFill>
                  <a:srgbClr val="000000"/>
                </a:solidFill>
                <a:latin typeface="Arial" panose="020B0604020202020204" pitchFamily="34" charset="0"/>
              </a:rPr>
              <a:t>（１）</a:t>
            </a:r>
            <a:r>
              <a:rPr lang="ja-JP" altLang="en-US" sz="2400">
                <a:solidFill>
                  <a:srgbClr val="000000"/>
                </a:solidFill>
                <a:latin typeface="Arial" panose="020B0604020202020204" pitchFamily="34" charset="0"/>
              </a:rPr>
              <a:t>国際物理オリンピックレベルの長大な問題</a:t>
            </a:r>
            <a:endParaRPr lang="en-US" altLang="ja-JP" sz="20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ja-JP" altLang="en-US" sz="2400">
                <a:solidFill>
                  <a:srgbClr val="000000"/>
                </a:solidFill>
                <a:latin typeface="Arial" panose="020B0604020202020204" pitchFamily="34" charset="0"/>
              </a:rPr>
              <a:t>　　</a:t>
            </a:r>
            <a:r>
              <a:rPr lang="ja-JP" altLang="en-US" sz="2400" b="1">
                <a:solidFill>
                  <a:srgbClr val="000000"/>
                </a:solidFill>
                <a:latin typeface="Arial" panose="020B0604020202020204" pitchFamily="34" charset="0"/>
              </a:rPr>
              <a:t>（２）</a:t>
            </a:r>
            <a:r>
              <a:rPr lang="ja-JP" altLang="en-US" sz="2400">
                <a:solidFill>
                  <a:srgbClr val="000000"/>
                </a:solidFill>
                <a:latin typeface="Arial" panose="020B0604020202020204" pitchFamily="34" charset="0"/>
              </a:rPr>
              <a:t>しかし、丁寧な誘導問題から始まる</a:t>
            </a:r>
            <a:endParaRPr lang="en-US" altLang="ja-JP" sz="24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ja-JP" altLang="en-US" sz="2400">
                <a:solidFill>
                  <a:srgbClr val="000000"/>
                </a:solidFill>
                <a:latin typeface="Arial" panose="020B0604020202020204" pitchFamily="34" charset="0"/>
              </a:rPr>
              <a:t>　　　　　　　　⇒ 知識を問う試験ではない。</a:t>
            </a:r>
            <a:endParaRPr lang="en-US" altLang="ja-JP" sz="24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ja-JP" altLang="en-US" sz="2400">
                <a:solidFill>
                  <a:srgbClr val="000000"/>
                </a:solidFill>
                <a:latin typeface="Arial" panose="020B0604020202020204" pitchFamily="34" charset="0"/>
              </a:rPr>
              <a:t>　　　　　　　　　　論理的に順序よく考えられるかどうか。</a:t>
            </a:r>
            <a:endParaRPr lang="en-US" altLang="ja-JP" sz="24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ja-JP" altLang="en-US" sz="2400">
                <a:solidFill>
                  <a:srgbClr val="000000"/>
                </a:solidFill>
                <a:latin typeface="Arial" panose="020B0604020202020204" pitchFamily="34" charset="0"/>
              </a:rPr>
              <a:t>　　</a:t>
            </a:r>
            <a:r>
              <a:rPr lang="ja-JP" altLang="en-US" sz="2400" b="1">
                <a:solidFill>
                  <a:srgbClr val="000000"/>
                </a:solidFill>
                <a:latin typeface="Arial" panose="020B0604020202020204" pitchFamily="34" charset="0"/>
              </a:rPr>
              <a:t>（３）</a:t>
            </a:r>
            <a:r>
              <a:rPr lang="ja-JP" altLang="en-US" sz="2400">
                <a:solidFill>
                  <a:srgbClr val="000000"/>
                </a:solidFill>
                <a:latin typeface="Arial" panose="020B0604020202020204" pitchFamily="34" charset="0"/>
              </a:rPr>
              <a:t>最先端の科学技術から題材</a:t>
            </a:r>
            <a:endParaRPr lang="en-US" altLang="ja-JP" sz="24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ja-JP" altLang="en-US" sz="2400">
                <a:solidFill>
                  <a:srgbClr val="000000"/>
                </a:solidFill>
                <a:latin typeface="Arial" panose="020B0604020202020204" pitchFamily="34" charset="0"/>
              </a:rPr>
              <a:t>　　　　　</a:t>
            </a:r>
            <a:r>
              <a:rPr lang="ja-JP" altLang="en-US" sz="2400">
                <a:latin typeface="Arial" panose="020B0604020202020204" pitchFamily="34" charset="0"/>
              </a:rPr>
              <a:t>問題を解くことによって高度な物理を楽しめる</a:t>
            </a:r>
            <a:endParaRPr lang="en-US" altLang="ja-JP" sz="2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ja-JP" altLang="en-US" sz="2800">
                <a:solidFill>
                  <a:srgbClr val="000000"/>
                </a:solidFill>
                <a:latin typeface="Arial" panose="020B0604020202020204" pitchFamily="34" charset="0"/>
              </a:rPr>
              <a:t>３．</a:t>
            </a:r>
            <a:r>
              <a:rPr lang="ja-JP" altLang="en-US" sz="2800">
                <a:solidFill>
                  <a:srgbClr val="FF0000"/>
                </a:solidFill>
                <a:latin typeface="Arial" panose="020B0604020202020204" pitchFamily="34" charset="0"/>
              </a:rPr>
              <a:t>実験コンテスト  ５時間</a:t>
            </a:r>
            <a:endParaRPr lang="en-US" altLang="ja-JP" sz="2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ja-JP" altLang="en-US" sz="2400">
                <a:solidFill>
                  <a:srgbClr val="000000"/>
                </a:solidFill>
                <a:latin typeface="Arial" panose="020B0604020202020204" pitchFamily="34" charset="0"/>
              </a:rPr>
              <a:t>　　</a:t>
            </a:r>
            <a:r>
              <a:rPr lang="en-US" altLang="ja-JP" sz="2400">
                <a:solidFill>
                  <a:srgbClr val="000000"/>
                </a:solidFill>
                <a:latin typeface="Arial" panose="020B0604020202020204" pitchFamily="34" charset="0"/>
              </a:rPr>
              <a:t>(1) </a:t>
            </a:r>
            <a:r>
              <a:rPr lang="ja-JP" altLang="en-US" sz="2400">
                <a:solidFill>
                  <a:srgbClr val="000000"/>
                </a:solidFill>
                <a:latin typeface="Arial" panose="020B0604020202020204" pitchFamily="34" charset="0"/>
              </a:rPr>
              <a:t>選手一人一人に実験キットが与えられ、</a:t>
            </a:r>
            <a:endParaRPr lang="en-US" altLang="ja-JP" sz="24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en-US" altLang="ja-JP" sz="2400">
                <a:solidFill>
                  <a:srgbClr val="000000"/>
                </a:solidFill>
                <a:latin typeface="Arial" panose="020B0604020202020204" pitchFamily="34" charset="0"/>
              </a:rPr>
              <a:t>           </a:t>
            </a:r>
            <a:r>
              <a:rPr lang="ja-JP" altLang="en-US" sz="2400">
                <a:solidFill>
                  <a:srgbClr val="000000"/>
                </a:solidFill>
                <a:latin typeface="Arial" panose="020B0604020202020204" pitchFamily="34" charset="0"/>
              </a:rPr>
              <a:t>装置を自分で組み立てて実験</a:t>
            </a:r>
            <a:endParaRPr lang="en-US" altLang="ja-JP" sz="24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en-US" altLang="ja-JP" sz="2400">
                <a:solidFill>
                  <a:srgbClr val="000000"/>
                </a:solidFill>
                <a:latin typeface="Arial" panose="020B0604020202020204" pitchFamily="34" charset="0"/>
              </a:rPr>
              <a:t>     (2) </a:t>
            </a:r>
            <a:r>
              <a:rPr lang="ja-JP" altLang="en-US" sz="2400">
                <a:latin typeface="Arial" panose="020B0604020202020204" pitchFamily="34" charset="0"/>
              </a:rPr>
              <a:t>データをもとにグラフを描いて解析</a:t>
            </a:r>
            <a:endParaRPr lang="en-US" altLang="ja-JP" sz="2400">
              <a:latin typeface="Arial" panose="020B0604020202020204" pitchFamily="34" charset="0"/>
            </a:endParaRPr>
          </a:p>
        </p:txBody>
      </p:sp>
      <p:cxnSp>
        <p:nvCxnSpPr>
          <p:cNvPr id="3" name="直線コネクタ 2"/>
          <p:cNvCxnSpPr/>
          <p:nvPr/>
        </p:nvCxnSpPr>
        <p:spPr>
          <a:xfrm>
            <a:off x="0" y="773113"/>
            <a:ext cx="9144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182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GEDC07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8"/>
          <a:stretch>
            <a:fillRect/>
          </a:stretch>
        </p:blipFill>
        <p:spPr bwMode="auto">
          <a:xfrm>
            <a:off x="0" y="908050"/>
            <a:ext cx="9144000" cy="626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テキスト ボックス 4"/>
          <p:cNvSpPr txBox="1">
            <a:spLocks noChangeArrowheads="1"/>
          </p:cNvSpPr>
          <p:nvPr/>
        </p:nvSpPr>
        <p:spPr bwMode="auto">
          <a:xfrm>
            <a:off x="947738" y="115888"/>
            <a:ext cx="78105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>
                <a:solidFill>
                  <a:srgbClr val="0070C0"/>
                </a:solidFill>
                <a:latin typeface="Arial" panose="020B0604020202020204" pitchFamily="34" charset="0"/>
              </a:rPr>
              <a:t>第２チャレンジ実験コンテスト  </a:t>
            </a:r>
            <a:r>
              <a:rPr lang="en-US" altLang="ja-JP" sz="2400">
                <a:solidFill>
                  <a:srgbClr val="0070C0"/>
                </a:solidFill>
                <a:latin typeface="Arial" panose="020B0604020202020204" pitchFamily="34" charset="0"/>
              </a:rPr>
              <a:t>2013</a:t>
            </a:r>
            <a:r>
              <a:rPr lang="ja-JP" altLang="en-US" sz="2400">
                <a:solidFill>
                  <a:srgbClr val="0070C0"/>
                </a:solidFill>
                <a:latin typeface="Arial" panose="020B0604020202020204" pitchFamily="34" charset="0"/>
              </a:rPr>
              <a:t>年　筑波大学</a:t>
            </a:r>
          </a:p>
        </p:txBody>
      </p:sp>
      <p:cxnSp>
        <p:nvCxnSpPr>
          <p:cNvPr id="6" name="直線コネクタ 5"/>
          <p:cNvCxnSpPr/>
          <p:nvPr/>
        </p:nvCxnSpPr>
        <p:spPr>
          <a:xfrm>
            <a:off x="0" y="773113"/>
            <a:ext cx="9144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701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525"/>
            <a:ext cx="9144000" cy="633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937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2341095"/>
              </p:ext>
            </p:extLst>
          </p:nvPr>
        </p:nvGraphicFramePr>
        <p:xfrm>
          <a:off x="539552" y="840909"/>
          <a:ext cx="8136904" cy="5828451"/>
        </p:xfrm>
        <a:graphic>
          <a:graphicData uri="http://schemas.openxmlformats.org/drawingml/2006/table">
            <a:tbl>
              <a:tblPr firstRow="1" firstCol="1" bandRow="1"/>
              <a:tblGrid>
                <a:gridCol w="1102029"/>
                <a:gridCol w="7034875"/>
              </a:tblGrid>
              <a:tr h="442693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endParaRPr lang="en-US" altLang="ja-JP" sz="2000" b="1" kern="100" dirty="0" smtClean="0">
                        <a:solidFill>
                          <a:srgbClr val="FFFFFF"/>
                        </a:solidFill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ja-JP" sz="2000" b="1" kern="100" dirty="0" smtClean="0">
                          <a:solidFill>
                            <a:srgbClr val="FFFFFF"/>
                          </a:solidFill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年</a:t>
                      </a:r>
                      <a:endParaRPr lang="ja-JP" sz="200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endParaRPr lang="en-US" altLang="ja-JP" sz="2000" b="1" kern="100" dirty="0" smtClean="0">
                        <a:solidFill>
                          <a:srgbClr val="FFFFFF"/>
                        </a:solidFill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ja-JP" sz="2000" b="1" kern="100" dirty="0" smtClean="0">
                          <a:solidFill>
                            <a:srgbClr val="FFFFFF"/>
                          </a:solidFill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テーマ</a:t>
                      </a:r>
                      <a:endParaRPr lang="ja-JP" sz="200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  <a:tr h="421403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endParaRPr lang="en-US" sz="2000" b="1" kern="100" dirty="0" smtClean="0">
                        <a:solidFill>
                          <a:srgbClr val="FFFFFF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00" dirty="0" smtClean="0">
                          <a:solidFill>
                            <a:srgbClr val="FFFFFF"/>
                          </a:solidFill>
                          <a:effectLst/>
                          <a:latin typeface="ＭＳ 明朝" panose="02020609040205080304" pitchFamily="17" charset="-128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2014</a:t>
                      </a:r>
                      <a:endParaRPr lang="ja-JP" sz="200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endParaRPr lang="en-US" altLang="ja-JP" sz="2000" kern="100" dirty="0" smtClean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ja-JP" altLang="en-US" sz="2000" kern="100" dirty="0" smtClea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重力加速度・ホール効果</a:t>
                      </a:r>
                      <a:endParaRPr lang="ja-JP" sz="200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ＭＳ 明朝" panose="02020609040205080304" pitchFamily="17" charset="-128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ja-JP" sz="200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</a:tr>
              <a:tr h="455812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endParaRPr lang="en-US" sz="2000" b="1" kern="100" dirty="0" smtClean="0">
                        <a:solidFill>
                          <a:srgbClr val="FFFFFF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00" dirty="0" smtClean="0">
                          <a:solidFill>
                            <a:srgbClr val="FFFFFF"/>
                          </a:solidFill>
                          <a:effectLst/>
                          <a:latin typeface="ＭＳ 明朝" panose="02020609040205080304" pitchFamily="17" charset="-128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2013</a:t>
                      </a:r>
                      <a:endParaRPr lang="ja-JP" sz="200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endParaRPr lang="en-US" altLang="ja-JP" sz="2000" kern="100" dirty="0" smtClean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ja-JP" sz="2000" kern="100" dirty="0" smtClea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熱</a:t>
                      </a:r>
                      <a:r>
                        <a:rPr lang="ja-JP" sz="2000" kern="10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伝導と電気伝導，熱放射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endParaRPr lang="en-US" sz="2000" b="1" kern="100" dirty="0" smtClean="0">
                        <a:solidFill>
                          <a:srgbClr val="FFFFFF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00" dirty="0" smtClean="0">
                          <a:solidFill>
                            <a:srgbClr val="FFFFFF"/>
                          </a:solidFill>
                          <a:effectLst/>
                          <a:latin typeface="ＭＳ 明朝" panose="02020609040205080304" pitchFamily="17" charset="-128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2012</a:t>
                      </a:r>
                      <a:endParaRPr lang="ja-JP" sz="200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endParaRPr lang="en-US" altLang="ja-JP" sz="2000" kern="100" dirty="0" smtClean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ja-JP" sz="2000" kern="100" dirty="0" smtClea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剛体</a:t>
                      </a:r>
                      <a:r>
                        <a:rPr lang="ja-JP" sz="2000" kern="10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の回転運動，歳差運動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endParaRPr lang="en-US" sz="2000" b="1" kern="100" dirty="0" smtClean="0">
                        <a:solidFill>
                          <a:srgbClr val="FFFFFF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00" dirty="0" smtClean="0">
                          <a:solidFill>
                            <a:srgbClr val="FFFFFF"/>
                          </a:solidFill>
                          <a:effectLst/>
                          <a:latin typeface="ＭＳ 明朝" panose="02020609040205080304" pitchFamily="17" charset="-128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2011</a:t>
                      </a:r>
                      <a:endParaRPr lang="ja-JP" sz="200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endParaRPr lang="en-US" altLang="ja-JP" sz="2000" kern="100" dirty="0" smtClean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ja-JP" sz="2000" kern="100" dirty="0" smtClea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電気</a:t>
                      </a:r>
                      <a:r>
                        <a:rPr lang="ja-JP" sz="2000" kern="10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回路，オシロ，歪ゲージ，コンデンサー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endParaRPr lang="en-US" sz="2000" b="1" kern="100" dirty="0" smtClean="0">
                        <a:solidFill>
                          <a:srgbClr val="FFFFFF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00" dirty="0" smtClean="0">
                          <a:solidFill>
                            <a:srgbClr val="FFFFFF"/>
                          </a:solidFill>
                          <a:effectLst/>
                          <a:latin typeface="ＭＳ 明朝" panose="02020609040205080304" pitchFamily="17" charset="-128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2010</a:t>
                      </a:r>
                      <a:endParaRPr lang="ja-JP" sz="200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endParaRPr lang="en-US" altLang="ja-JP" sz="2000" kern="100" dirty="0" smtClean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ja-JP" sz="2000" kern="100" dirty="0" smtClea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光</a:t>
                      </a:r>
                      <a:r>
                        <a:rPr lang="ja-JP" sz="2000" kern="10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，屈折率，偏光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endParaRPr lang="en-US" sz="2000" b="1" kern="100" dirty="0" smtClean="0">
                        <a:solidFill>
                          <a:srgbClr val="FFFFFF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00" dirty="0" smtClean="0">
                          <a:solidFill>
                            <a:srgbClr val="FFFFFF"/>
                          </a:solidFill>
                          <a:effectLst/>
                          <a:latin typeface="ＭＳ 明朝" panose="02020609040205080304" pitchFamily="17" charset="-128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2009</a:t>
                      </a:r>
                      <a:endParaRPr lang="ja-JP" sz="200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endParaRPr lang="en-US" altLang="ja-JP" sz="2000" kern="100" dirty="0" smtClean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ja-JP" sz="2000" kern="100" dirty="0" smtClea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バネ</a:t>
                      </a:r>
                      <a:r>
                        <a:rPr lang="ja-JP" sz="2000" kern="10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の弾性，力学的エネルギーの保存と運動量の保存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endParaRPr lang="en-US" sz="2000" b="1" kern="100" dirty="0" smtClean="0">
                        <a:solidFill>
                          <a:srgbClr val="FFFFFF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00" dirty="0" smtClean="0">
                          <a:solidFill>
                            <a:srgbClr val="FFFFFF"/>
                          </a:solidFill>
                          <a:effectLst/>
                          <a:latin typeface="ＭＳ 明朝" panose="02020609040205080304" pitchFamily="17" charset="-128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2008</a:t>
                      </a:r>
                      <a:endParaRPr lang="ja-JP" sz="200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endParaRPr lang="en-US" altLang="ja-JP" sz="2000" kern="100" dirty="0" smtClean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ja-JP" sz="2000" kern="100" dirty="0" smtClea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超音波</a:t>
                      </a:r>
                      <a:r>
                        <a:rPr lang="ja-JP" sz="2000" kern="10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の波長，反射，干渉，回折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endParaRPr lang="en-US" sz="2000" b="1" kern="100" dirty="0" smtClean="0">
                        <a:solidFill>
                          <a:srgbClr val="FFFFFF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00" dirty="0" smtClean="0">
                          <a:solidFill>
                            <a:srgbClr val="FFFFFF"/>
                          </a:solidFill>
                          <a:effectLst/>
                          <a:latin typeface="ＭＳ 明朝" panose="02020609040205080304" pitchFamily="17" charset="-128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2007</a:t>
                      </a:r>
                      <a:endParaRPr lang="ja-JP" sz="200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endParaRPr lang="en-US" altLang="ja-JP" sz="2000" kern="100" dirty="0" smtClean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ja-JP" sz="2000" kern="100" dirty="0" smtClea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弦</a:t>
                      </a:r>
                      <a:r>
                        <a:rPr lang="ja-JP" sz="2000" kern="10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の振動，単振り子，パラメトリック励振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720080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endParaRPr lang="en-US" sz="2000" b="1" kern="100" dirty="0" smtClean="0">
                        <a:solidFill>
                          <a:srgbClr val="FFFFFF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00" dirty="0" smtClean="0">
                          <a:solidFill>
                            <a:srgbClr val="FFFFFF"/>
                          </a:solidFill>
                          <a:effectLst/>
                          <a:latin typeface="ＭＳ 明朝" panose="02020609040205080304" pitchFamily="17" charset="-128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2006</a:t>
                      </a:r>
                      <a:endParaRPr lang="ja-JP" sz="200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endParaRPr lang="en-US" altLang="ja-JP" sz="2000" kern="100" dirty="0" smtClean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ja-JP" sz="2000" kern="100" dirty="0" smtClea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電磁</a:t>
                      </a:r>
                      <a:r>
                        <a:rPr lang="ja-JP" sz="2000" kern="10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誘導（渦電流による運動の抑制），ガウス加速器</a:t>
                      </a:r>
                      <a:r>
                        <a:rPr lang="ja-JP" sz="2000" kern="100" dirty="0" smtClea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，</a:t>
                      </a:r>
                      <a:endParaRPr lang="en-US" altLang="ja-JP" sz="2000" kern="100" dirty="0" smtClean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ja-JP" sz="2000" kern="100" dirty="0" smtClean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単極</a:t>
                      </a:r>
                      <a:r>
                        <a:rPr lang="ja-JP" sz="2000" kern="10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モーター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</a:tr>
              <a:tr h="576555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endParaRPr lang="en-US" sz="2000" b="1" kern="100" dirty="0" smtClean="0">
                        <a:solidFill>
                          <a:srgbClr val="FFFFFF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00" dirty="0" smtClean="0">
                          <a:solidFill>
                            <a:srgbClr val="FFFFFF"/>
                          </a:solidFill>
                          <a:effectLst/>
                          <a:latin typeface="ＭＳ 明朝" panose="02020609040205080304" pitchFamily="17" charset="-128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2005</a:t>
                      </a:r>
                      <a:endParaRPr lang="ja-JP" sz="200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endParaRPr lang="en-US" sz="2000" kern="100" dirty="0" smtClean="0"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 smtClean="0">
                          <a:effectLst/>
                          <a:latin typeface="ＭＳ 明朝" panose="02020609040205080304" pitchFamily="17" charset="-128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LED</a:t>
                      </a:r>
                      <a:r>
                        <a:rPr lang="ja-JP" sz="2000" kern="100" dirty="0">
                          <a:effectLst/>
                          <a:latin typeface="Century" panose="020406040505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を使った光の回折，プランク定数の測定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</a:tbl>
          </a:graphicData>
        </a:graphic>
      </p:graphicFrame>
      <p:sp>
        <p:nvSpPr>
          <p:cNvPr id="5" name="テキスト ボックス 4"/>
          <p:cNvSpPr txBox="1"/>
          <p:nvPr/>
        </p:nvSpPr>
        <p:spPr>
          <a:xfrm>
            <a:off x="1763688" y="241484"/>
            <a:ext cx="5960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第２チャレンジ 実験コンテストのテーマ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671494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543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-100013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直線コネクタ 5"/>
          <p:cNvCxnSpPr/>
          <p:nvPr/>
        </p:nvCxnSpPr>
        <p:spPr>
          <a:xfrm>
            <a:off x="6804025" y="5516563"/>
            <a:ext cx="28892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588" name="テキスト ボックス 6"/>
          <p:cNvSpPr txBox="1">
            <a:spLocks noChangeArrowheads="1"/>
          </p:cNvSpPr>
          <p:nvPr/>
        </p:nvSpPr>
        <p:spPr bwMode="auto">
          <a:xfrm>
            <a:off x="7026275" y="5334000"/>
            <a:ext cx="8445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00">
                <a:latin typeface="Arial" panose="020B0604020202020204" pitchFamily="34" charset="0"/>
              </a:rPr>
              <a:t>2014</a:t>
            </a:r>
            <a:r>
              <a:rPr lang="ja-JP" altLang="en-US" sz="1600">
                <a:latin typeface="Arial" panose="020B0604020202020204" pitchFamily="34" charset="0"/>
              </a:rPr>
              <a:t>年</a:t>
            </a:r>
          </a:p>
        </p:txBody>
      </p:sp>
      <p:cxnSp>
        <p:nvCxnSpPr>
          <p:cNvPr id="8" name="直線コネクタ 7"/>
          <p:cNvCxnSpPr/>
          <p:nvPr/>
        </p:nvCxnSpPr>
        <p:spPr>
          <a:xfrm>
            <a:off x="6784975" y="4945063"/>
            <a:ext cx="28892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590" name="テキスト ボックス 8"/>
          <p:cNvSpPr txBox="1">
            <a:spLocks noChangeArrowheads="1"/>
          </p:cNvSpPr>
          <p:nvPr/>
        </p:nvSpPr>
        <p:spPr bwMode="auto">
          <a:xfrm>
            <a:off x="7007225" y="4762500"/>
            <a:ext cx="8445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00">
                <a:latin typeface="Arial" panose="020B0604020202020204" pitchFamily="34" charset="0"/>
              </a:rPr>
              <a:t>2005</a:t>
            </a:r>
            <a:r>
              <a:rPr lang="ja-JP" altLang="en-US" sz="1600">
                <a:latin typeface="Arial" panose="020B0604020202020204" pitchFamily="34" charset="0"/>
              </a:rPr>
              <a:t>年</a:t>
            </a:r>
          </a:p>
        </p:txBody>
      </p:sp>
    </p:spTree>
    <p:extLst>
      <p:ext uri="{BB962C8B-B14F-4D97-AF65-F5344CB8AC3E}">
        <p14:creationId xmlns:p14="http://schemas.microsoft.com/office/powerpoint/2010/main" val="178697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テキスト ボックス 4"/>
          <p:cNvSpPr txBox="1">
            <a:spLocks noChangeArrowheads="1"/>
          </p:cNvSpPr>
          <p:nvPr/>
        </p:nvSpPr>
        <p:spPr bwMode="auto">
          <a:xfrm>
            <a:off x="3348038" y="115888"/>
            <a:ext cx="26955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>
                <a:solidFill>
                  <a:srgbClr val="0070C0"/>
                </a:solidFill>
                <a:latin typeface="Arial" panose="020B0604020202020204" pitchFamily="34" charset="0"/>
              </a:rPr>
              <a:t>第１チャレンジ</a:t>
            </a:r>
          </a:p>
        </p:txBody>
      </p:sp>
      <p:sp>
        <p:nvSpPr>
          <p:cNvPr id="68611" name="テキスト ボックス 5"/>
          <p:cNvSpPr txBox="1">
            <a:spLocks noChangeArrowheads="1"/>
          </p:cNvSpPr>
          <p:nvPr/>
        </p:nvSpPr>
        <p:spPr bwMode="auto">
          <a:xfrm>
            <a:off x="755650" y="836613"/>
            <a:ext cx="8064500" cy="601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ja-JP" altLang="en-US" sz="2800">
                <a:latin typeface="Arial" panose="020B0604020202020204" pitchFamily="34" charset="0"/>
              </a:rPr>
              <a:t>１．</a:t>
            </a:r>
            <a:r>
              <a:rPr lang="ja-JP" altLang="en-US" sz="2800">
                <a:solidFill>
                  <a:srgbClr val="FF0000"/>
                </a:solidFill>
                <a:latin typeface="Arial" panose="020B0604020202020204" pitchFamily="34" charset="0"/>
              </a:rPr>
              <a:t>理論コンテスト  </a:t>
            </a:r>
            <a:r>
              <a:rPr lang="en-US" altLang="ja-JP" sz="2000">
                <a:solidFill>
                  <a:srgbClr val="FF0000"/>
                </a:solidFill>
                <a:latin typeface="Arial" panose="020B0604020202020204" pitchFamily="34" charset="0"/>
              </a:rPr>
              <a:t>7</a:t>
            </a:r>
            <a:r>
              <a:rPr lang="ja-JP" altLang="en-US" sz="2000">
                <a:solidFill>
                  <a:srgbClr val="FF0000"/>
                </a:solidFill>
                <a:latin typeface="Arial" panose="020B0604020202020204" pitchFamily="34" charset="0"/>
              </a:rPr>
              <a:t>月</a:t>
            </a:r>
            <a:r>
              <a:rPr lang="en-US" altLang="ja-JP" sz="2000">
                <a:solidFill>
                  <a:srgbClr val="FF0000"/>
                </a:solidFill>
                <a:latin typeface="Arial" panose="020B0604020202020204" pitchFamily="34" charset="0"/>
              </a:rPr>
              <a:t>13</a:t>
            </a:r>
            <a:r>
              <a:rPr lang="ja-JP" altLang="en-US" sz="2000">
                <a:solidFill>
                  <a:srgbClr val="FF0000"/>
                </a:solidFill>
                <a:latin typeface="Arial" panose="020B0604020202020204" pitchFamily="34" charset="0"/>
              </a:rPr>
              <a:t>日</a:t>
            </a:r>
            <a:r>
              <a:rPr lang="en-US" altLang="ja-JP" sz="2000">
                <a:solidFill>
                  <a:srgbClr val="FF0000"/>
                </a:solidFill>
                <a:latin typeface="Arial" panose="020B0604020202020204" pitchFamily="34" charset="0"/>
              </a:rPr>
              <a:t>(</a:t>
            </a:r>
            <a:r>
              <a:rPr lang="ja-JP" altLang="en-US" sz="2000">
                <a:solidFill>
                  <a:srgbClr val="FF0000"/>
                </a:solidFill>
                <a:latin typeface="Arial" panose="020B0604020202020204" pitchFamily="34" charset="0"/>
              </a:rPr>
              <a:t>日</a:t>
            </a:r>
            <a:r>
              <a:rPr lang="en-US" altLang="ja-JP" sz="2000">
                <a:solidFill>
                  <a:srgbClr val="FF0000"/>
                </a:solidFill>
                <a:latin typeface="Arial" panose="020B0604020202020204" pitchFamily="34" charset="0"/>
              </a:rPr>
              <a:t>)</a:t>
            </a:r>
          </a:p>
          <a:p>
            <a:pPr eaLnBrk="1" hangingPunct="1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ja-JP" altLang="en-US" sz="2400">
                <a:latin typeface="Arial" panose="020B0604020202020204" pitchFamily="34" charset="0"/>
              </a:rPr>
              <a:t>　　</a:t>
            </a:r>
            <a:r>
              <a:rPr lang="ja-JP" altLang="en-US" sz="2400" b="1">
                <a:latin typeface="Arial" panose="020B0604020202020204" pitchFamily="34" charset="0"/>
              </a:rPr>
              <a:t>（１）</a:t>
            </a:r>
            <a:r>
              <a:rPr lang="ja-JP" altLang="en-US" sz="2400">
                <a:latin typeface="Arial" panose="020B0604020202020204" pitchFamily="34" charset="0"/>
              </a:rPr>
              <a:t>多肢選択のマークシート方式の９０分の試験</a:t>
            </a:r>
            <a:endParaRPr lang="en-US" altLang="ja-JP" sz="2000">
              <a:latin typeface="Arial" panose="020B0604020202020204" pitchFamily="34" charset="0"/>
            </a:endParaRPr>
          </a:p>
          <a:p>
            <a:pPr eaLnBrk="1" hangingPunct="1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ja-JP" altLang="en-US" sz="2400">
                <a:latin typeface="Arial" panose="020B0604020202020204" pitchFamily="34" charset="0"/>
              </a:rPr>
              <a:t>　　</a:t>
            </a:r>
            <a:r>
              <a:rPr lang="ja-JP" altLang="en-US" sz="2400" b="1">
                <a:latin typeface="Arial" panose="020B0604020202020204" pitchFamily="34" charset="0"/>
              </a:rPr>
              <a:t>（２）</a:t>
            </a:r>
            <a:r>
              <a:rPr lang="ja-JP" altLang="en-US" sz="2400">
                <a:latin typeface="Arial" panose="020B0604020202020204" pitchFamily="34" charset="0"/>
              </a:rPr>
              <a:t>教科書・参考書などを試験会場に持ち込み可</a:t>
            </a:r>
            <a:endParaRPr lang="en-US" altLang="ja-JP" sz="2400">
              <a:latin typeface="Arial" panose="020B0604020202020204" pitchFamily="34" charset="0"/>
            </a:endParaRPr>
          </a:p>
          <a:p>
            <a:pPr eaLnBrk="1" hangingPunct="1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ja-JP" altLang="en-US" sz="2400">
                <a:latin typeface="Arial" panose="020B0604020202020204" pitchFamily="34" charset="0"/>
              </a:rPr>
              <a:t>　　　　　　　　⇒ 知識を問う試験ではない。</a:t>
            </a:r>
            <a:endParaRPr lang="en-US" altLang="ja-JP" sz="2400">
              <a:latin typeface="Arial" panose="020B0604020202020204" pitchFamily="34" charset="0"/>
            </a:endParaRPr>
          </a:p>
          <a:p>
            <a:pPr eaLnBrk="1" hangingPunct="1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ja-JP" altLang="en-US" sz="2400">
                <a:latin typeface="Arial" panose="020B0604020202020204" pitchFamily="34" charset="0"/>
              </a:rPr>
              <a:t>　　　　　　　　　　論理的に順序よく考えられるかどうか。</a:t>
            </a:r>
            <a:endParaRPr lang="en-US" altLang="ja-JP" sz="2400">
              <a:latin typeface="Arial" panose="020B0604020202020204" pitchFamily="34" charset="0"/>
            </a:endParaRPr>
          </a:p>
          <a:p>
            <a:pPr eaLnBrk="1" hangingPunct="1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ja-JP" altLang="en-US" sz="2400">
                <a:latin typeface="Arial" panose="020B0604020202020204" pitchFamily="34" charset="0"/>
              </a:rPr>
              <a:t>　　</a:t>
            </a:r>
            <a:r>
              <a:rPr lang="ja-JP" altLang="en-US" sz="2400" b="1">
                <a:latin typeface="Arial" panose="020B0604020202020204" pitchFamily="34" charset="0"/>
              </a:rPr>
              <a:t>（３）</a:t>
            </a:r>
            <a:r>
              <a:rPr lang="ja-JP" altLang="en-US" sz="2400">
                <a:latin typeface="Arial" panose="020B0604020202020204" pitchFamily="34" charset="0"/>
              </a:rPr>
              <a:t>中学理科から高校物理の範囲</a:t>
            </a:r>
            <a:endParaRPr lang="en-US" altLang="ja-JP" sz="2400">
              <a:latin typeface="Arial" panose="020B0604020202020204" pitchFamily="34" charset="0"/>
            </a:endParaRPr>
          </a:p>
          <a:p>
            <a:pPr eaLnBrk="1" hangingPunct="1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ja-JP" altLang="en-US" sz="2400">
                <a:latin typeface="Arial" panose="020B0604020202020204" pitchFamily="34" charset="0"/>
              </a:rPr>
              <a:t>　　</a:t>
            </a:r>
            <a:r>
              <a:rPr lang="ja-JP" altLang="en-US" sz="2400" b="1">
                <a:latin typeface="Arial" panose="020B0604020202020204" pitchFamily="34" charset="0"/>
              </a:rPr>
              <a:t>（４）</a:t>
            </a:r>
            <a:r>
              <a:rPr lang="ja-JP" altLang="en-US" sz="2400">
                <a:latin typeface="Arial" panose="020B0604020202020204" pitchFamily="34" charset="0"/>
              </a:rPr>
              <a:t>日常の体験やよく目にする自然現象に基づく物理</a:t>
            </a:r>
            <a:endParaRPr lang="en-US" altLang="ja-JP" sz="2400">
              <a:latin typeface="Arial" panose="020B0604020202020204" pitchFamily="34" charset="0"/>
            </a:endParaRPr>
          </a:p>
          <a:p>
            <a:pPr eaLnBrk="1" hangingPunct="1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ja-JP" altLang="en-US" sz="2400">
                <a:latin typeface="Arial" panose="020B0604020202020204" pitchFamily="34" charset="0"/>
              </a:rPr>
              <a:t>　</a:t>
            </a:r>
            <a:endParaRPr lang="en-US" altLang="ja-JP" sz="2800">
              <a:latin typeface="Arial" panose="020B0604020202020204" pitchFamily="34" charset="0"/>
            </a:endParaRPr>
          </a:p>
          <a:p>
            <a:pPr eaLnBrk="1" hangingPunct="1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ja-JP" altLang="en-US" sz="2800">
                <a:latin typeface="Arial" panose="020B0604020202020204" pitchFamily="34" charset="0"/>
              </a:rPr>
              <a:t>２．</a:t>
            </a:r>
            <a:r>
              <a:rPr lang="ja-JP" altLang="en-US" sz="2800">
                <a:solidFill>
                  <a:srgbClr val="FF0000"/>
                </a:solidFill>
                <a:latin typeface="Arial" panose="020B0604020202020204" pitchFamily="34" charset="0"/>
              </a:rPr>
              <a:t>実験課題レポート</a:t>
            </a:r>
            <a:r>
              <a:rPr lang="ja-JP" altLang="en-US" sz="2800">
                <a:latin typeface="Arial" panose="020B0604020202020204" pitchFamily="34" charset="0"/>
              </a:rPr>
              <a:t>　　</a:t>
            </a:r>
            <a:r>
              <a:rPr lang="en-US" altLang="ja-JP" sz="2000">
                <a:solidFill>
                  <a:srgbClr val="FF0000"/>
                </a:solidFill>
                <a:latin typeface="Arial" panose="020B0604020202020204" pitchFamily="34" charset="0"/>
              </a:rPr>
              <a:t> 6</a:t>
            </a:r>
            <a:r>
              <a:rPr lang="ja-JP" altLang="en-US" sz="2000">
                <a:solidFill>
                  <a:srgbClr val="FF0000"/>
                </a:solidFill>
                <a:latin typeface="Arial" panose="020B0604020202020204" pitchFamily="34" charset="0"/>
              </a:rPr>
              <a:t>月</a:t>
            </a:r>
            <a:r>
              <a:rPr lang="en-US" altLang="ja-JP" sz="2000">
                <a:solidFill>
                  <a:srgbClr val="FF0000"/>
                </a:solidFill>
                <a:latin typeface="Arial" panose="020B0604020202020204" pitchFamily="34" charset="0"/>
              </a:rPr>
              <a:t>20</a:t>
            </a:r>
            <a:r>
              <a:rPr lang="ja-JP" altLang="en-US" sz="2000">
                <a:solidFill>
                  <a:srgbClr val="FF0000"/>
                </a:solidFill>
                <a:latin typeface="Arial" panose="020B0604020202020204" pitchFamily="34" charset="0"/>
              </a:rPr>
              <a:t>日</a:t>
            </a:r>
            <a:r>
              <a:rPr lang="en-US" altLang="ja-JP" sz="2000">
                <a:solidFill>
                  <a:srgbClr val="FF0000"/>
                </a:solidFill>
                <a:latin typeface="Arial" panose="020B0604020202020204" pitchFamily="34" charset="0"/>
              </a:rPr>
              <a:t>(</a:t>
            </a:r>
            <a:r>
              <a:rPr lang="ja-JP" altLang="en-US" sz="2000">
                <a:solidFill>
                  <a:srgbClr val="FF0000"/>
                </a:solidFill>
                <a:latin typeface="Arial" panose="020B0604020202020204" pitchFamily="34" charset="0"/>
              </a:rPr>
              <a:t>金</a:t>
            </a:r>
            <a:r>
              <a:rPr lang="en-US" altLang="ja-JP" sz="2000">
                <a:solidFill>
                  <a:srgbClr val="FF0000"/>
                </a:solidFill>
                <a:latin typeface="Arial" panose="020B0604020202020204" pitchFamily="34" charset="0"/>
              </a:rPr>
              <a:t>) </a:t>
            </a:r>
            <a:r>
              <a:rPr lang="ja-JP" altLang="en-US" sz="2000">
                <a:solidFill>
                  <a:srgbClr val="FF0000"/>
                </a:solidFill>
                <a:latin typeface="Arial" panose="020B0604020202020204" pitchFamily="34" charset="0"/>
              </a:rPr>
              <a:t>郵送締め切り</a:t>
            </a:r>
            <a:endParaRPr lang="en-US" altLang="ja-JP" sz="2800">
              <a:latin typeface="Arial" panose="020B0604020202020204" pitchFamily="34" charset="0"/>
            </a:endParaRPr>
          </a:p>
          <a:p>
            <a:pPr eaLnBrk="1" hangingPunct="1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ja-JP" altLang="en-US" sz="2800">
                <a:latin typeface="Arial" panose="020B0604020202020204" pitchFamily="34" charset="0"/>
              </a:rPr>
              <a:t>　　　「</a:t>
            </a:r>
            <a:r>
              <a:rPr lang="ja-JP" altLang="en-US" sz="2800">
                <a:solidFill>
                  <a:srgbClr val="CC0066"/>
                </a:solidFill>
                <a:latin typeface="Arial" panose="020B0604020202020204" pitchFamily="34" charset="0"/>
              </a:rPr>
              <a:t>水溶液の屈折率を求めよう</a:t>
            </a:r>
            <a:r>
              <a:rPr lang="ja-JP" altLang="en-US" sz="2800">
                <a:latin typeface="Arial" panose="020B0604020202020204" pitchFamily="34" charset="0"/>
              </a:rPr>
              <a:t>」</a:t>
            </a:r>
            <a:endParaRPr lang="en-US" altLang="ja-JP" sz="2800">
              <a:latin typeface="Arial" panose="020B0604020202020204" pitchFamily="34" charset="0"/>
            </a:endParaRPr>
          </a:p>
          <a:p>
            <a:pPr eaLnBrk="1" hangingPunct="1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ja-JP" altLang="en-US" sz="2400">
                <a:latin typeface="Arial" panose="020B0604020202020204" pitchFamily="34" charset="0"/>
              </a:rPr>
              <a:t>　　</a:t>
            </a:r>
            <a:r>
              <a:rPr lang="en-US" altLang="ja-JP" sz="2400">
                <a:latin typeface="Arial" panose="020B0604020202020204" pitchFamily="34" charset="0"/>
              </a:rPr>
              <a:t>(1) </a:t>
            </a:r>
            <a:r>
              <a:rPr lang="ja-JP" altLang="en-US" sz="2400">
                <a:latin typeface="Arial" panose="020B0604020202020204" pitchFamily="34" charset="0"/>
              </a:rPr>
              <a:t>家庭や学校で身の回りの器具を使って実験</a:t>
            </a:r>
            <a:endParaRPr lang="en-US" altLang="ja-JP" sz="2400">
              <a:latin typeface="Arial" panose="020B0604020202020204" pitchFamily="34" charset="0"/>
            </a:endParaRPr>
          </a:p>
          <a:p>
            <a:pPr eaLnBrk="1" hangingPunct="1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en-US" altLang="ja-JP" sz="2400">
                <a:latin typeface="Arial" panose="020B0604020202020204" pitchFamily="34" charset="0"/>
              </a:rPr>
              <a:t>     (2) </a:t>
            </a:r>
            <a:r>
              <a:rPr lang="ja-JP" altLang="en-US" sz="2400">
                <a:latin typeface="Arial" panose="020B0604020202020204" pitchFamily="34" charset="0"/>
              </a:rPr>
              <a:t>自分なりの興味や視点</a:t>
            </a:r>
            <a:endParaRPr lang="en-US" altLang="ja-JP" sz="2400">
              <a:latin typeface="Arial" panose="020B0604020202020204" pitchFamily="34" charset="0"/>
            </a:endParaRPr>
          </a:p>
          <a:p>
            <a:pPr eaLnBrk="1" hangingPunct="1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en-US" altLang="ja-JP" sz="2400">
                <a:latin typeface="Arial" panose="020B0604020202020204" pitchFamily="34" charset="0"/>
              </a:rPr>
              <a:t>     (3) </a:t>
            </a:r>
            <a:r>
              <a:rPr lang="ja-JP" altLang="en-US" sz="2400">
                <a:latin typeface="Arial" panose="020B0604020202020204" pitchFamily="34" charset="0"/>
              </a:rPr>
              <a:t>レポート：セクションに区切り、グラフや図などを利用</a:t>
            </a:r>
            <a:endParaRPr lang="en-US" altLang="ja-JP" sz="2400">
              <a:latin typeface="Arial" panose="020B0604020202020204" pitchFamily="34" charset="0"/>
            </a:endParaRPr>
          </a:p>
          <a:p>
            <a:pPr eaLnBrk="1" hangingPunct="1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en-US" altLang="ja-JP" sz="2400">
                <a:latin typeface="Arial" panose="020B0604020202020204" pitchFamily="34" charset="0"/>
              </a:rPr>
              <a:t>     (4) </a:t>
            </a:r>
            <a:r>
              <a:rPr lang="ja-JP" altLang="en-US" sz="2400">
                <a:latin typeface="Arial" panose="020B0604020202020204" pitchFamily="34" charset="0"/>
              </a:rPr>
              <a:t>優秀実験レポート賞（理論成績に関わらず）</a:t>
            </a:r>
            <a:endParaRPr lang="en-US" altLang="ja-JP" sz="2400">
              <a:latin typeface="Arial" panose="020B0604020202020204" pitchFamily="34" charset="0"/>
            </a:endParaRPr>
          </a:p>
        </p:txBody>
      </p:sp>
      <p:cxnSp>
        <p:nvCxnSpPr>
          <p:cNvPr id="8" name="直線コネクタ 7"/>
          <p:cNvCxnSpPr/>
          <p:nvPr/>
        </p:nvCxnSpPr>
        <p:spPr>
          <a:xfrm>
            <a:off x="0" y="765175"/>
            <a:ext cx="9144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191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テキスト ボックス 4"/>
          <p:cNvSpPr txBox="1">
            <a:spLocks noChangeArrowheads="1"/>
          </p:cNvSpPr>
          <p:nvPr/>
        </p:nvSpPr>
        <p:spPr bwMode="auto">
          <a:xfrm>
            <a:off x="838200" y="188913"/>
            <a:ext cx="74676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800">
                <a:solidFill>
                  <a:srgbClr val="000000"/>
                </a:solidFill>
              </a:rPr>
              <a:t>第１チャレンジ（２０１３年）</a:t>
            </a:r>
            <a:endParaRPr lang="en-US" altLang="ja-JP" sz="2800">
              <a:solidFill>
                <a:srgbClr val="00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800">
                <a:solidFill>
                  <a:srgbClr val="000000"/>
                </a:solidFill>
              </a:rPr>
              <a:t>理論コンテストと実験課題レポートの成績の関係</a:t>
            </a:r>
          </a:p>
        </p:txBody>
      </p:sp>
      <p:pic>
        <p:nvPicPr>
          <p:cNvPr id="69635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1341438"/>
            <a:ext cx="82423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359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268413"/>
            <a:ext cx="8856663" cy="518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テキスト ボックス 4"/>
          <p:cNvSpPr txBox="1">
            <a:spLocks noChangeArrowheads="1"/>
          </p:cNvSpPr>
          <p:nvPr/>
        </p:nvSpPr>
        <p:spPr bwMode="auto">
          <a:xfrm>
            <a:off x="1258888" y="161925"/>
            <a:ext cx="7061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>
                <a:solidFill>
                  <a:srgbClr val="0070C0"/>
                </a:solidFill>
                <a:latin typeface="Arial" panose="020B0604020202020204" pitchFamily="34" charset="0"/>
              </a:rPr>
              <a:t>第２チャレンジ 選手と役員 </a:t>
            </a:r>
            <a:r>
              <a:rPr lang="en-US" altLang="ja-JP" sz="2400">
                <a:solidFill>
                  <a:srgbClr val="0070C0"/>
                </a:solidFill>
                <a:latin typeface="Arial" panose="020B0604020202020204" pitchFamily="34" charset="0"/>
              </a:rPr>
              <a:t>2013</a:t>
            </a:r>
            <a:r>
              <a:rPr lang="ja-JP" altLang="en-US" sz="2400">
                <a:solidFill>
                  <a:srgbClr val="0070C0"/>
                </a:solidFill>
                <a:latin typeface="Arial" panose="020B0604020202020204" pitchFamily="34" charset="0"/>
              </a:rPr>
              <a:t>年筑波大学</a:t>
            </a:r>
          </a:p>
        </p:txBody>
      </p:sp>
      <p:cxnSp>
        <p:nvCxnSpPr>
          <p:cNvPr id="6" name="直線コネクタ 5"/>
          <p:cNvCxnSpPr/>
          <p:nvPr/>
        </p:nvCxnSpPr>
        <p:spPr>
          <a:xfrm>
            <a:off x="0" y="773113"/>
            <a:ext cx="9144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316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Text Box 4"/>
          <p:cNvSpPr txBox="1">
            <a:spLocks noChangeArrowheads="1"/>
          </p:cNvSpPr>
          <p:nvPr/>
        </p:nvSpPr>
        <p:spPr bwMode="auto">
          <a:xfrm>
            <a:off x="179513" y="764704"/>
            <a:ext cx="8856984" cy="644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base" hangingPunct="1">
              <a:lnSpc>
                <a:spcPts val="33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2200" b="1" dirty="0" smtClean="0">
                <a:solidFill>
                  <a:srgbClr val="0070C0"/>
                </a:solidFill>
                <a:latin typeface="+mj-lt"/>
              </a:rPr>
              <a:t>２００５年   </a:t>
            </a:r>
            <a:r>
              <a:rPr lang="ja-JP" altLang="en-US" sz="2200" dirty="0" smtClean="0"/>
              <a:t>単振り子</a:t>
            </a:r>
            <a:r>
              <a:rPr lang="ja-JP" altLang="en-US" sz="2200" dirty="0" smtClean="0">
                <a:solidFill>
                  <a:srgbClr val="000000"/>
                </a:solidFill>
              </a:rPr>
              <a:t>の振動周期を測定し、</a:t>
            </a:r>
            <a:r>
              <a:rPr lang="ja-JP" altLang="en-US" sz="2200" dirty="0" smtClean="0">
                <a:solidFill>
                  <a:srgbClr val="FF0000"/>
                </a:solidFill>
              </a:rPr>
              <a:t>重力加速度</a:t>
            </a:r>
            <a:r>
              <a:rPr lang="ja-JP" altLang="en-US" sz="2200" dirty="0" smtClean="0"/>
              <a:t>を測定しなさい</a:t>
            </a:r>
            <a:r>
              <a:rPr lang="ja-JP" altLang="en-US" sz="2200" dirty="0" smtClean="0">
                <a:solidFill>
                  <a:srgbClr val="000000"/>
                </a:solidFill>
              </a:rPr>
              <a:t>。 </a:t>
            </a:r>
            <a:endParaRPr lang="en-US" altLang="ja-JP" sz="2200" dirty="0">
              <a:solidFill>
                <a:srgbClr val="000000"/>
              </a:solidFill>
            </a:endParaRPr>
          </a:p>
          <a:p>
            <a:pPr eaLnBrk="1" fontAlgn="base" hangingPunct="1">
              <a:lnSpc>
                <a:spcPts val="33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2200" b="1" dirty="0" smtClean="0">
                <a:solidFill>
                  <a:srgbClr val="0070C0"/>
                </a:solidFill>
              </a:rPr>
              <a:t>２００６年</a:t>
            </a:r>
            <a:r>
              <a:rPr lang="ja-JP" altLang="en-US" sz="2200" dirty="0" smtClean="0">
                <a:solidFill>
                  <a:srgbClr val="000000"/>
                </a:solidFill>
              </a:rPr>
              <a:t>　　</a:t>
            </a:r>
            <a:r>
              <a:rPr lang="ja-JP" altLang="en-US" sz="2200" dirty="0" smtClean="0">
                <a:solidFill>
                  <a:srgbClr val="FF0000"/>
                </a:solidFill>
              </a:rPr>
              <a:t>空気の密度</a:t>
            </a:r>
            <a:r>
              <a:rPr lang="ja-JP" altLang="en-US" sz="2200" dirty="0" smtClean="0"/>
              <a:t>を測定しなさい</a:t>
            </a:r>
            <a:r>
              <a:rPr lang="ja-JP" altLang="en-US" sz="2200" dirty="0" smtClean="0">
                <a:solidFill>
                  <a:srgbClr val="000000"/>
                </a:solidFill>
              </a:rPr>
              <a:t>。</a:t>
            </a:r>
          </a:p>
          <a:p>
            <a:pPr eaLnBrk="1" fontAlgn="base" hangingPunct="1">
              <a:lnSpc>
                <a:spcPts val="33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2200" b="1" dirty="0" smtClean="0">
                <a:solidFill>
                  <a:srgbClr val="0070C0"/>
                </a:solidFill>
              </a:rPr>
              <a:t>２００７年　　</a:t>
            </a:r>
            <a:r>
              <a:rPr lang="ja-JP" altLang="en-US" sz="2200" dirty="0" smtClean="0">
                <a:solidFill>
                  <a:srgbClr val="000000"/>
                </a:solidFill>
              </a:rPr>
              <a:t>身の回りにある材料を使って、</a:t>
            </a:r>
            <a:r>
              <a:rPr lang="ja-JP" altLang="en-US" sz="2200" dirty="0" smtClean="0">
                <a:solidFill>
                  <a:srgbClr val="FF0000"/>
                </a:solidFill>
              </a:rPr>
              <a:t>楽器を作ってみよう</a:t>
            </a:r>
            <a:r>
              <a:rPr lang="ja-JP" altLang="en-US" sz="2200" dirty="0" smtClean="0">
                <a:solidFill>
                  <a:srgbClr val="000000"/>
                </a:solidFill>
              </a:rPr>
              <a:t>。</a:t>
            </a:r>
            <a:endParaRPr lang="en-US" altLang="ja-JP" sz="2200" dirty="0" smtClean="0">
              <a:solidFill>
                <a:srgbClr val="000000"/>
              </a:solidFill>
            </a:endParaRPr>
          </a:p>
          <a:p>
            <a:pPr eaLnBrk="1" fontAlgn="base" hangingPunct="1">
              <a:lnSpc>
                <a:spcPts val="33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2200" dirty="0">
                <a:solidFill>
                  <a:srgbClr val="000000"/>
                </a:solidFill>
              </a:rPr>
              <a:t>　</a:t>
            </a:r>
            <a:r>
              <a:rPr lang="ja-JP" altLang="en-US" sz="2200" dirty="0" smtClean="0">
                <a:solidFill>
                  <a:srgbClr val="000000"/>
                </a:solidFill>
              </a:rPr>
              <a:t>　　　　　　　音程（音の高さ）は何によって決まるか？</a:t>
            </a:r>
            <a:endParaRPr lang="en-US" altLang="ja-JP" sz="2200" dirty="0" smtClean="0">
              <a:solidFill>
                <a:srgbClr val="000000"/>
              </a:solidFill>
            </a:endParaRPr>
          </a:p>
          <a:p>
            <a:pPr eaLnBrk="1" fontAlgn="base" hangingPunct="1">
              <a:lnSpc>
                <a:spcPts val="33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2200" b="1" dirty="0" smtClean="0">
                <a:solidFill>
                  <a:srgbClr val="0070C0"/>
                </a:solidFill>
              </a:rPr>
              <a:t>２００８年　　</a:t>
            </a:r>
            <a:r>
              <a:rPr lang="ja-JP" altLang="en-US" sz="2200" dirty="0" smtClean="0">
                <a:solidFill>
                  <a:srgbClr val="FF0000"/>
                </a:solidFill>
              </a:rPr>
              <a:t>連</a:t>
            </a:r>
            <a:r>
              <a:rPr lang="ja-JP" altLang="en-US" sz="2200" dirty="0">
                <a:solidFill>
                  <a:srgbClr val="FF0000"/>
                </a:solidFill>
              </a:rPr>
              <a:t>成振り</a:t>
            </a:r>
            <a:r>
              <a:rPr lang="ja-JP" altLang="en-US" sz="2200" dirty="0" smtClean="0">
                <a:solidFill>
                  <a:srgbClr val="FF0000"/>
                </a:solidFill>
              </a:rPr>
              <a:t>子</a:t>
            </a:r>
            <a:r>
              <a:rPr lang="ja-JP" altLang="en-US" sz="2200" dirty="0" smtClean="0">
                <a:solidFill>
                  <a:srgbClr val="000000"/>
                </a:solidFill>
              </a:rPr>
              <a:t>の運動の規則性を調べよう。</a:t>
            </a:r>
          </a:p>
          <a:p>
            <a:pPr eaLnBrk="1" fontAlgn="base" hangingPunct="1">
              <a:lnSpc>
                <a:spcPts val="33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2200" b="1" dirty="0" smtClean="0">
                <a:solidFill>
                  <a:srgbClr val="0070C0"/>
                </a:solidFill>
              </a:rPr>
              <a:t>２００９年 </a:t>
            </a:r>
            <a:r>
              <a:rPr lang="en-US" altLang="ja-JP" sz="2200" dirty="0" smtClean="0">
                <a:latin typeface="+mj-ea"/>
                <a:ea typeface="+mj-ea"/>
              </a:rPr>
              <a:t>(A, B</a:t>
            </a:r>
            <a:r>
              <a:rPr lang="ja-JP" altLang="en-US" sz="2200" dirty="0" smtClean="0">
                <a:latin typeface="+mj-ea"/>
                <a:ea typeface="+mj-ea"/>
              </a:rPr>
              <a:t>どちらか選択</a:t>
            </a:r>
            <a:r>
              <a:rPr lang="en-US" altLang="ja-JP" sz="2200" dirty="0" smtClean="0">
                <a:latin typeface="+mj-ea"/>
                <a:ea typeface="+mj-ea"/>
              </a:rPr>
              <a:t>)</a:t>
            </a:r>
          </a:p>
          <a:p>
            <a:pPr eaLnBrk="1" fontAlgn="base" hangingPunct="1">
              <a:lnSpc>
                <a:spcPts val="33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2200" b="1" dirty="0" smtClean="0">
                <a:solidFill>
                  <a:srgbClr val="0070C0"/>
                </a:solidFill>
              </a:rPr>
              <a:t>　　　</a:t>
            </a:r>
            <a:r>
              <a:rPr lang="ja-JP" altLang="en-US" sz="2200" dirty="0" smtClean="0">
                <a:solidFill>
                  <a:srgbClr val="000000"/>
                </a:solidFill>
              </a:rPr>
              <a:t>（</a:t>
            </a:r>
            <a:r>
              <a:rPr lang="ja-JP" altLang="en-US" sz="2200" dirty="0">
                <a:solidFill>
                  <a:srgbClr val="000000"/>
                </a:solidFill>
              </a:rPr>
              <a:t>Ａ）　</a:t>
            </a:r>
            <a:r>
              <a:rPr lang="ja-JP" altLang="en-US" sz="2200" dirty="0" smtClean="0">
                <a:solidFill>
                  <a:srgbClr val="FF0000"/>
                </a:solidFill>
              </a:rPr>
              <a:t>ボールの跳ね返り</a:t>
            </a:r>
            <a:r>
              <a:rPr lang="ja-JP" altLang="en-US" sz="2200" dirty="0" smtClean="0">
                <a:solidFill>
                  <a:srgbClr val="000000"/>
                </a:solidFill>
              </a:rPr>
              <a:t>：</a:t>
            </a:r>
            <a:r>
              <a:rPr lang="ja-JP" altLang="en-US" sz="2200" dirty="0">
                <a:solidFill>
                  <a:srgbClr val="000000"/>
                </a:solidFill>
              </a:rPr>
              <a:t>　ボールなどをいろいろな高さ</a:t>
            </a:r>
            <a:r>
              <a:rPr lang="ja-JP" altLang="en-US" sz="2200" dirty="0" smtClean="0">
                <a:solidFill>
                  <a:srgbClr val="000000"/>
                </a:solidFill>
              </a:rPr>
              <a:t>から落とし，</a:t>
            </a:r>
            <a:endParaRPr lang="en-US" altLang="ja-JP" sz="2200" dirty="0" smtClean="0">
              <a:solidFill>
                <a:srgbClr val="000000"/>
              </a:solidFill>
            </a:endParaRPr>
          </a:p>
          <a:p>
            <a:pPr eaLnBrk="1" fontAlgn="base" hangingPunct="1">
              <a:lnSpc>
                <a:spcPts val="33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2200" dirty="0">
                <a:solidFill>
                  <a:srgbClr val="000000"/>
                </a:solidFill>
              </a:rPr>
              <a:t>　</a:t>
            </a:r>
            <a:r>
              <a:rPr lang="ja-JP" altLang="en-US" sz="2200" dirty="0" smtClean="0">
                <a:solidFill>
                  <a:srgbClr val="000000"/>
                </a:solidFill>
              </a:rPr>
              <a:t>　　　　　　　　　　　　　　　　　跳ね返る</a:t>
            </a:r>
            <a:r>
              <a:rPr lang="ja-JP" altLang="en-US" sz="2200" dirty="0">
                <a:solidFill>
                  <a:srgbClr val="000000"/>
                </a:solidFill>
              </a:rPr>
              <a:t>高さを測定して</a:t>
            </a:r>
            <a:r>
              <a:rPr lang="ja-JP" altLang="en-US" sz="2200" dirty="0">
                <a:solidFill>
                  <a:srgbClr val="FF0000"/>
                </a:solidFill>
              </a:rPr>
              <a:t>規則性を見出そう</a:t>
            </a:r>
            <a:r>
              <a:rPr lang="ja-JP" altLang="en-US" sz="2200" dirty="0" smtClean="0">
                <a:solidFill>
                  <a:srgbClr val="000000"/>
                </a:solidFill>
              </a:rPr>
              <a:t>。</a:t>
            </a:r>
            <a:endParaRPr lang="en-US" altLang="ja-JP" sz="2200" dirty="0" smtClean="0">
              <a:solidFill>
                <a:srgbClr val="000000"/>
              </a:solidFill>
            </a:endParaRPr>
          </a:p>
          <a:p>
            <a:pPr eaLnBrk="1" fontAlgn="base" hangingPunct="1">
              <a:lnSpc>
                <a:spcPts val="33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2200" dirty="0">
                <a:solidFill>
                  <a:srgbClr val="000000"/>
                </a:solidFill>
              </a:rPr>
              <a:t>　</a:t>
            </a:r>
            <a:r>
              <a:rPr lang="ja-JP" altLang="en-US" sz="2200" dirty="0" smtClean="0">
                <a:solidFill>
                  <a:srgbClr val="000000"/>
                </a:solidFill>
              </a:rPr>
              <a:t>　　（</a:t>
            </a:r>
            <a:r>
              <a:rPr lang="ja-JP" altLang="en-US" sz="2200" dirty="0">
                <a:solidFill>
                  <a:srgbClr val="000000"/>
                </a:solidFill>
              </a:rPr>
              <a:t>Ｂ）　</a:t>
            </a:r>
            <a:r>
              <a:rPr lang="ja-JP" altLang="en-US" sz="2200" dirty="0">
                <a:solidFill>
                  <a:srgbClr val="FF0000"/>
                </a:solidFill>
              </a:rPr>
              <a:t>お湯の</a:t>
            </a:r>
            <a:r>
              <a:rPr lang="ja-JP" altLang="en-US" sz="2200" dirty="0" smtClean="0">
                <a:solidFill>
                  <a:srgbClr val="FF0000"/>
                </a:solidFill>
              </a:rPr>
              <a:t>冷め方</a:t>
            </a:r>
            <a:r>
              <a:rPr lang="ja-JP" altLang="en-US" sz="2200" dirty="0" smtClean="0">
                <a:solidFill>
                  <a:srgbClr val="000000"/>
                </a:solidFill>
              </a:rPr>
              <a:t>：　容器</a:t>
            </a:r>
            <a:r>
              <a:rPr lang="ja-JP" altLang="en-US" sz="2200" dirty="0">
                <a:solidFill>
                  <a:srgbClr val="000000"/>
                </a:solidFill>
              </a:rPr>
              <a:t>に入れた湯がどのように冷めていくの</a:t>
            </a:r>
            <a:r>
              <a:rPr lang="ja-JP" altLang="en-US" sz="2200" dirty="0" smtClean="0">
                <a:solidFill>
                  <a:srgbClr val="000000"/>
                </a:solidFill>
              </a:rPr>
              <a:t>か。</a:t>
            </a:r>
            <a:endParaRPr lang="en-US" altLang="ja-JP" sz="2200" dirty="0" smtClean="0">
              <a:solidFill>
                <a:srgbClr val="000000"/>
              </a:solidFill>
            </a:endParaRPr>
          </a:p>
          <a:p>
            <a:pPr eaLnBrk="1" fontAlgn="base" hangingPunct="1">
              <a:lnSpc>
                <a:spcPts val="33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2200" b="1" dirty="0" smtClean="0">
                <a:solidFill>
                  <a:srgbClr val="0070C0"/>
                </a:solidFill>
              </a:rPr>
              <a:t>２０１０年</a:t>
            </a:r>
            <a:r>
              <a:rPr lang="ja-JP" altLang="en-US" sz="2200" dirty="0" smtClean="0">
                <a:solidFill>
                  <a:srgbClr val="000000"/>
                </a:solidFill>
              </a:rPr>
              <a:t>　　</a:t>
            </a:r>
            <a:r>
              <a:rPr lang="ja-JP" altLang="en-US" sz="2200" dirty="0" smtClean="0">
                <a:solidFill>
                  <a:srgbClr val="FF0000"/>
                </a:solidFill>
              </a:rPr>
              <a:t>氷の密度</a:t>
            </a:r>
            <a:r>
              <a:rPr lang="ja-JP" altLang="en-US" sz="2200" dirty="0" smtClean="0"/>
              <a:t>を測定しなさい。</a:t>
            </a:r>
            <a:endParaRPr lang="en-US" altLang="ja-JP" sz="2200" dirty="0" smtClean="0">
              <a:solidFill>
                <a:srgbClr val="000000"/>
              </a:solidFill>
            </a:endParaRPr>
          </a:p>
          <a:p>
            <a:pPr eaLnBrk="1" fontAlgn="base" hangingPunct="1">
              <a:lnSpc>
                <a:spcPts val="33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2200" b="1" dirty="0" smtClean="0">
                <a:solidFill>
                  <a:srgbClr val="0070C0"/>
                </a:solidFill>
              </a:rPr>
              <a:t>２０１１年</a:t>
            </a:r>
            <a:r>
              <a:rPr lang="ja-JP" altLang="en-US" sz="2200" dirty="0" smtClean="0">
                <a:solidFill>
                  <a:srgbClr val="000000"/>
                </a:solidFill>
              </a:rPr>
              <a:t>　　</a:t>
            </a:r>
            <a:r>
              <a:rPr lang="ja-JP" altLang="en-US" sz="2200" dirty="0" smtClean="0">
                <a:solidFill>
                  <a:srgbClr val="FF0000"/>
                </a:solidFill>
              </a:rPr>
              <a:t>大気圧</a:t>
            </a:r>
            <a:r>
              <a:rPr lang="ja-JP" altLang="en-US" sz="2200" dirty="0" smtClean="0"/>
              <a:t>を測定しなさい。</a:t>
            </a:r>
            <a:endParaRPr lang="en-US" altLang="ja-JP" sz="2200" b="1" dirty="0" smtClean="0">
              <a:solidFill>
                <a:srgbClr val="FF0000"/>
              </a:solidFill>
            </a:endParaRPr>
          </a:p>
          <a:p>
            <a:pPr eaLnBrk="1" fontAlgn="base" hangingPunct="1">
              <a:lnSpc>
                <a:spcPts val="33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2200" b="1" dirty="0" smtClean="0">
                <a:solidFill>
                  <a:srgbClr val="0070C0"/>
                </a:solidFill>
              </a:rPr>
              <a:t>２０１２年</a:t>
            </a:r>
            <a:r>
              <a:rPr lang="ja-JP" altLang="en-US" sz="2200" dirty="0">
                <a:solidFill>
                  <a:srgbClr val="000000"/>
                </a:solidFill>
              </a:rPr>
              <a:t>　</a:t>
            </a:r>
            <a:r>
              <a:rPr lang="ja-JP" altLang="en-US" sz="2200" dirty="0" smtClean="0">
                <a:solidFill>
                  <a:srgbClr val="000000"/>
                </a:solidFill>
              </a:rPr>
              <a:t>　</a:t>
            </a:r>
            <a:r>
              <a:rPr lang="ja-JP" altLang="en-US" sz="2200" dirty="0" smtClean="0">
                <a:solidFill>
                  <a:srgbClr val="FF0000"/>
                </a:solidFill>
              </a:rPr>
              <a:t>音速</a:t>
            </a:r>
            <a:r>
              <a:rPr lang="ja-JP" altLang="en-US" sz="2200" dirty="0" smtClean="0"/>
              <a:t>を測定しなさい。</a:t>
            </a:r>
            <a:endParaRPr lang="en-US" altLang="ja-JP" sz="2200" dirty="0" smtClean="0"/>
          </a:p>
          <a:p>
            <a:pPr eaLnBrk="1" fontAlgn="base" hangingPunct="1">
              <a:lnSpc>
                <a:spcPts val="33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2200" b="1" dirty="0" smtClean="0">
                <a:solidFill>
                  <a:srgbClr val="0070C0"/>
                </a:solidFill>
              </a:rPr>
              <a:t>２０１３年</a:t>
            </a:r>
            <a:r>
              <a:rPr lang="ja-JP" altLang="en-US" sz="2200" dirty="0">
                <a:solidFill>
                  <a:srgbClr val="000000"/>
                </a:solidFill>
              </a:rPr>
              <a:t>　　</a:t>
            </a:r>
            <a:r>
              <a:rPr lang="ja-JP" altLang="en-US" sz="2200" dirty="0" smtClean="0">
                <a:solidFill>
                  <a:srgbClr val="FF0000"/>
                </a:solidFill>
              </a:rPr>
              <a:t>温度計</a:t>
            </a:r>
            <a:r>
              <a:rPr lang="ja-JP" altLang="en-US" sz="2200" dirty="0" smtClean="0"/>
              <a:t>を作ってみよう。</a:t>
            </a:r>
            <a:endParaRPr lang="en-US" altLang="ja-JP" sz="2200" dirty="0"/>
          </a:p>
          <a:p>
            <a:pPr eaLnBrk="1" fontAlgn="base" hangingPunct="1">
              <a:lnSpc>
                <a:spcPts val="33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2200" b="1" dirty="0" smtClean="0">
                <a:solidFill>
                  <a:srgbClr val="0070C0"/>
                </a:solidFill>
              </a:rPr>
              <a:t>２０１４年</a:t>
            </a:r>
            <a:r>
              <a:rPr lang="ja-JP" altLang="en-US" sz="2200" dirty="0">
                <a:solidFill>
                  <a:srgbClr val="000000"/>
                </a:solidFill>
              </a:rPr>
              <a:t>　　</a:t>
            </a:r>
            <a:r>
              <a:rPr lang="ja-JP" altLang="en-US" sz="2200" dirty="0" smtClean="0">
                <a:solidFill>
                  <a:srgbClr val="000000"/>
                </a:solidFill>
              </a:rPr>
              <a:t>水溶液の</a:t>
            </a:r>
            <a:r>
              <a:rPr lang="ja-JP" altLang="en-US" sz="2200" dirty="0" smtClean="0">
                <a:solidFill>
                  <a:srgbClr val="FF0000"/>
                </a:solidFill>
              </a:rPr>
              <a:t>屈折率</a:t>
            </a:r>
            <a:r>
              <a:rPr lang="ja-JP" altLang="en-US" sz="2200" dirty="0" smtClean="0"/>
              <a:t>を求めよう。</a:t>
            </a:r>
            <a:endParaRPr lang="en-US" altLang="ja-JP" sz="2200" dirty="0"/>
          </a:p>
          <a:p>
            <a:pPr eaLnBrk="1" fontAlgn="base" hangingPunct="1">
              <a:lnSpc>
                <a:spcPts val="3300"/>
              </a:lnSpc>
              <a:spcBef>
                <a:spcPct val="0"/>
              </a:spcBef>
              <a:spcAft>
                <a:spcPct val="0"/>
              </a:spcAft>
            </a:pPr>
            <a:endParaRPr lang="en-US" altLang="ja-JP" sz="2200" dirty="0"/>
          </a:p>
        </p:txBody>
      </p:sp>
      <p:sp>
        <p:nvSpPr>
          <p:cNvPr id="4" name="正方形/長方形 3"/>
          <p:cNvSpPr/>
          <p:nvPr/>
        </p:nvSpPr>
        <p:spPr>
          <a:xfrm>
            <a:off x="844514" y="97468"/>
            <a:ext cx="73998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2800" b="1" kern="0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物理</a:t>
            </a:r>
            <a:r>
              <a:rPr lang="ja-JP" altLang="en-US" sz="2800" b="1" kern="0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チャレンジ 第１チャレンジ実験レポート課題</a:t>
            </a:r>
            <a:endParaRPr lang="ja-JP" altLang="en-US" sz="28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808080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831080"/>
            <a:ext cx="2252258" cy="169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85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1871360" y="260648"/>
            <a:ext cx="50048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 smtClean="0">
                <a:solidFill>
                  <a:srgbClr val="0070C0"/>
                </a:solidFill>
              </a:rPr>
              <a:t>良い実験レポートを書くには</a:t>
            </a:r>
            <a:endParaRPr kumimoji="1" lang="ja-JP" altLang="en-US" sz="3200" dirty="0">
              <a:solidFill>
                <a:srgbClr val="0070C0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55576" y="1003513"/>
            <a:ext cx="8064896" cy="5593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300"/>
              </a:lnSpc>
            </a:pPr>
            <a:r>
              <a:rPr kumimoji="1" lang="ja-JP" altLang="en-US" sz="2800" dirty="0" smtClean="0"/>
              <a:t>１．セクションにわけて書く</a:t>
            </a:r>
            <a:endParaRPr kumimoji="1" lang="en-US" altLang="ja-JP" sz="2800" dirty="0" smtClean="0"/>
          </a:p>
          <a:p>
            <a:pPr>
              <a:lnSpc>
                <a:spcPts val="3300"/>
              </a:lnSpc>
            </a:pPr>
            <a:r>
              <a:rPr lang="ja-JP" altLang="en-US" sz="2400" dirty="0"/>
              <a:t>　</a:t>
            </a:r>
            <a:r>
              <a:rPr lang="ja-JP" altLang="en-US" sz="2400" dirty="0" smtClean="0"/>
              <a:t>　</a:t>
            </a:r>
            <a:r>
              <a:rPr lang="ja-JP" altLang="en-US" sz="2400" b="1" dirty="0" smtClean="0"/>
              <a:t>（１）</a:t>
            </a:r>
            <a:r>
              <a:rPr lang="ja-JP" altLang="en-US" sz="2400" b="1" dirty="0" smtClean="0">
                <a:solidFill>
                  <a:srgbClr val="FF0000"/>
                </a:solidFill>
              </a:rPr>
              <a:t>実験の目的</a:t>
            </a:r>
            <a:r>
              <a:rPr lang="ja-JP" altLang="en-US" sz="2400" dirty="0" smtClean="0"/>
              <a:t>　</a:t>
            </a:r>
            <a:r>
              <a:rPr lang="ja-JP" altLang="en-US" sz="2000" dirty="0" smtClean="0"/>
              <a:t>実験が終わってから書く。自分なりの視点。</a:t>
            </a:r>
            <a:endParaRPr lang="en-US" altLang="ja-JP" sz="2000" dirty="0" smtClean="0"/>
          </a:p>
          <a:p>
            <a:pPr>
              <a:lnSpc>
                <a:spcPts val="3300"/>
              </a:lnSpc>
            </a:pPr>
            <a:r>
              <a:rPr lang="ja-JP" altLang="en-US" sz="2400" dirty="0"/>
              <a:t>　</a:t>
            </a:r>
            <a:r>
              <a:rPr lang="ja-JP" altLang="en-US" sz="2400" dirty="0" smtClean="0"/>
              <a:t>　</a:t>
            </a:r>
            <a:r>
              <a:rPr lang="ja-JP" altLang="en-US" sz="2400" b="1" dirty="0" smtClean="0"/>
              <a:t>（２）</a:t>
            </a:r>
            <a:r>
              <a:rPr lang="ja-JP" altLang="en-US" sz="2400" b="1" dirty="0" smtClean="0">
                <a:solidFill>
                  <a:srgbClr val="FF0000"/>
                </a:solidFill>
              </a:rPr>
              <a:t>実験手法</a:t>
            </a:r>
            <a:r>
              <a:rPr lang="ja-JP" altLang="en-US" sz="2400" dirty="0" smtClean="0"/>
              <a:t>　他の人が同じ実験ができる情報。写真や図。</a:t>
            </a:r>
            <a:endParaRPr lang="en-US" altLang="ja-JP" sz="2400" dirty="0" smtClean="0"/>
          </a:p>
          <a:p>
            <a:pPr>
              <a:lnSpc>
                <a:spcPts val="3300"/>
              </a:lnSpc>
            </a:pPr>
            <a:r>
              <a:rPr lang="ja-JP" altLang="en-US" sz="2400" dirty="0"/>
              <a:t>　</a:t>
            </a:r>
            <a:r>
              <a:rPr lang="ja-JP" altLang="en-US" sz="2400" dirty="0" smtClean="0"/>
              <a:t>　</a:t>
            </a:r>
            <a:r>
              <a:rPr lang="ja-JP" altLang="en-US" sz="2400" b="1" dirty="0" smtClean="0"/>
              <a:t>（３）</a:t>
            </a:r>
            <a:r>
              <a:rPr lang="ja-JP" altLang="en-US" sz="2400" b="1" dirty="0" smtClean="0">
                <a:solidFill>
                  <a:srgbClr val="FF0000"/>
                </a:solidFill>
              </a:rPr>
              <a:t>実験結果</a:t>
            </a:r>
            <a:r>
              <a:rPr lang="ja-JP" altLang="en-US" sz="2400" dirty="0" smtClean="0"/>
              <a:t>　データの羅列ではなく、グラフを活用。</a:t>
            </a:r>
            <a:endParaRPr lang="en-US" altLang="ja-JP" sz="2400" dirty="0" smtClean="0"/>
          </a:p>
          <a:p>
            <a:pPr>
              <a:lnSpc>
                <a:spcPts val="3300"/>
              </a:lnSpc>
            </a:pPr>
            <a:r>
              <a:rPr kumimoji="1" lang="ja-JP" altLang="en-US" sz="2400" dirty="0"/>
              <a:t>　</a:t>
            </a:r>
            <a:r>
              <a:rPr kumimoji="1" lang="ja-JP" altLang="en-US" sz="2400" dirty="0" smtClean="0"/>
              <a:t>　</a:t>
            </a:r>
            <a:r>
              <a:rPr kumimoji="1" lang="ja-JP" altLang="en-US" sz="2400" b="1" dirty="0" smtClean="0"/>
              <a:t>（４）</a:t>
            </a:r>
            <a:r>
              <a:rPr kumimoji="1" lang="ja-JP" altLang="en-US" sz="2400" b="1" dirty="0" smtClean="0">
                <a:solidFill>
                  <a:srgbClr val="FF0000"/>
                </a:solidFill>
              </a:rPr>
              <a:t>考察</a:t>
            </a:r>
            <a:r>
              <a:rPr kumimoji="1" lang="ja-JP" altLang="en-US" sz="2400" dirty="0" smtClean="0"/>
              <a:t>　何が分かったのか、わからなかったのか。</a:t>
            </a:r>
            <a:endParaRPr kumimoji="1" lang="en-US" altLang="ja-JP" sz="2400" dirty="0" smtClean="0"/>
          </a:p>
          <a:p>
            <a:pPr>
              <a:lnSpc>
                <a:spcPts val="3300"/>
              </a:lnSpc>
            </a:pPr>
            <a:r>
              <a:rPr lang="ja-JP" altLang="en-US" sz="2400" dirty="0"/>
              <a:t>　</a:t>
            </a:r>
            <a:r>
              <a:rPr lang="ja-JP" altLang="en-US" sz="2400" dirty="0" smtClean="0"/>
              <a:t>　</a:t>
            </a:r>
            <a:r>
              <a:rPr kumimoji="1" lang="ja-JP" altLang="en-US" sz="2400" b="1" dirty="0" smtClean="0"/>
              <a:t>（５）</a:t>
            </a:r>
            <a:r>
              <a:rPr kumimoji="1" lang="ja-JP" altLang="en-US" sz="2400" b="1" dirty="0" smtClean="0">
                <a:solidFill>
                  <a:srgbClr val="FF0000"/>
                </a:solidFill>
              </a:rPr>
              <a:t>結論</a:t>
            </a:r>
            <a:r>
              <a:rPr kumimoji="1" lang="ja-JP" altLang="en-US" sz="2400" dirty="0" smtClean="0"/>
              <a:t>　「目的」に対応した結論。「結果」とは違う。</a:t>
            </a:r>
            <a:endParaRPr kumimoji="1" lang="en-US" altLang="ja-JP" sz="2400" dirty="0" smtClean="0"/>
          </a:p>
          <a:p>
            <a:pPr>
              <a:lnSpc>
                <a:spcPts val="3300"/>
              </a:lnSpc>
            </a:pPr>
            <a:r>
              <a:rPr lang="ja-JP" altLang="en-US" sz="2400" dirty="0"/>
              <a:t>　</a:t>
            </a:r>
            <a:r>
              <a:rPr lang="ja-JP" altLang="en-US" sz="2400" dirty="0" smtClean="0"/>
              <a:t>　</a:t>
            </a:r>
            <a:r>
              <a:rPr kumimoji="1" lang="ja-JP" altLang="en-US" sz="2400" b="1" dirty="0" smtClean="0"/>
              <a:t>（６）参考資料</a:t>
            </a:r>
            <a:r>
              <a:rPr kumimoji="1" lang="ja-JP" altLang="en-US" sz="2400" dirty="0" smtClean="0"/>
              <a:t>、</a:t>
            </a:r>
            <a:r>
              <a:rPr kumimoji="1" lang="ja-JP" altLang="en-US" sz="2400" b="1" dirty="0" smtClean="0"/>
              <a:t>（７）共同実験者</a:t>
            </a:r>
            <a:endParaRPr kumimoji="1" lang="en-US" altLang="ja-JP" sz="2400" b="1" dirty="0" smtClean="0"/>
          </a:p>
          <a:p>
            <a:pPr>
              <a:lnSpc>
                <a:spcPts val="3300"/>
              </a:lnSpc>
            </a:pPr>
            <a:endParaRPr lang="en-US" altLang="ja-JP" sz="2800" dirty="0"/>
          </a:p>
          <a:p>
            <a:pPr>
              <a:lnSpc>
                <a:spcPts val="3300"/>
              </a:lnSpc>
            </a:pPr>
            <a:r>
              <a:rPr kumimoji="1" lang="ja-JP" altLang="en-US" sz="2800" dirty="0" smtClean="0"/>
              <a:t>２．</a:t>
            </a:r>
            <a:r>
              <a:rPr kumimoji="1" lang="ja-JP" altLang="en-US" sz="2800" dirty="0" smtClean="0">
                <a:solidFill>
                  <a:srgbClr val="FF0000"/>
                </a:solidFill>
              </a:rPr>
              <a:t>複数回</a:t>
            </a:r>
            <a:r>
              <a:rPr kumimoji="1" lang="ja-JP" altLang="en-US" sz="2800" dirty="0" smtClean="0"/>
              <a:t>実験・測定する</a:t>
            </a:r>
            <a:endParaRPr lang="en-US" altLang="ja-JP" sz="2800" dirty="0"/>
          </a:p>
          <a:p>
            <a:pPr>
              <a:lnSpc>
                <a:spcPts val="3300"/>
              </a:lnSpc>
            </a:pPr>
            <a:r>
              <a:rPr kumimoji="1" lang="ja-JP" altLang="en-US" sz="2800" dirty="0" smtClean="0"/>
              <a:t>３．</a:t>
            </a:r>
            <a:r>
              <a:rPr kumimoji="1" lang="ja-JP" altLang="en-US" sz="2800" dirty="0" smtClean="0">
                <a:solidFill>
                  <a:srgbClr val="FF0000"/>
                </a:solidFill>
              </a:rPr>
              <a:t>条件を変えて</a:t>
            </a:r>
            <a:r>
              <a:rPr kumimoji="1" lang="ja-JP" altLang="en-US" sz="2800" dirty="0" smtClean="0"/>
              <a:t>実験する</a:t>
            </a:r>
            <a:endParaRPr lang="en-US" altLang="ja-JP" sz="2800" dirty="0" smtClean="0"/>
          </a:p>
          <a:p>
            <a:pPr>
              <a:lnSpc>
                <a:spcPts val="3300"/>
              </a:lnSpc>
            </a:pPr>
            <a:r>
              <a:rPr lang="ja-JP" altLang="en-US" sz="2800" dirty="0" smtClean="0"/>
              <a:t>４．失敗したら、その原因を考え、装置・手法を改良</a:t>
            </a:r>
            <a:endParaRPr lang="en-US" altLang="ja-JP" sz="2800" dirty="0" smtClean="0"/>
          </a:p>
          <a:p>
            <a:pPr>
              <a:lnSpc>
                <a:spcPts val="3300"/>
              </a:lnSpc>
            </a:pPr>
            <a:r>
              <a:rPr lang="ja-JP" altLang="en-US" sz="2800" dirty="0"/>
              <a:t>　</a:t>
            </a:r>
            <a:r>
              <a:rPr lang="ja-JP" altLang="en-US" sz="2800" dirty="0" smtClean="0"/>
              <a:t>　して再度トライし、</a:t>
            </a:r>
            <a:r>
              <a:rPr lang="ja-JP" altLang="en-US" sz="2800" dirty="0" smtClean="0">
                <a:solidFill>
                  <a:srgbClr val="FF0000"/>
                </a:solidFill>
              </a:rPr>
              <a:t>成功するまで実験</a:t>
            </a:r>
            <a:r>
              <a:rPr lang="ja-JP" altLang="en-US" sz="2800" dirty="0" smtClean="0"/>
              <a:t>する。</a:t>
            </a:r>
            <a:endParaRPr lang="en-US" altLang="ja-JP" sz="2800" dirty="0"/>
          </a:p>
          <a:p>
            <a:pPr>
              <a:lnSpc>
                <a:spcPts val="3300"/>
              </a:lnSpc>
            </a:pPr>
            <a:r>
              <a:rPr lang="ja-JP" altLang="en-US" sz="2800" dirty="0" smtClean="0"/>
              <a:t>５．</a:t>
            </a:r>
            <a:r>
              <a:rPr lang="ja-JP" altLang="en-US" sz="2800" dirty="0">
                <a:solidFill>
                  <a:srgbClr val="FF0000"/>
                </a:solidFill>
              </a:rPr>
              <a:t>異なる方法</a:t>
            </a:r>
            <a:r>
              <a:rPr lang="ja-JP" altLang="en-US" sz="2800" dirty="0"/>
              <a:t>で実験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26621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</TotalTime>
  <Words>485</Words>
  <Application>Microsoft Office PowerPoint</Application>
  <PresentationFormat>画面に合わせる (4:3)</PresentationFormat>
  <Paragraphs>202</Paragraphs>
  <Slides>20</Slides>
  <Notes>0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7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20</vt:i4>
      </vt:variant>
    </vt:vector>
  </HeadingPairs>
  <TitlesOfParts>
    <vt:vector size="35" baseType="lpstr">
      <vt:lpstr>ＭＳ Ｐゴシック</vt:lpstr>
      <vt:lpstr>ＭＳ 明朝</vt:lpstr>
      <vt:lpstr>Arial</vt:lpstr>
      <vt:lpstr>Calibri</vt:lpstr>
      <vt:lpstr>Century</vt:lpstr>
      <vt:lpstr>Elephant</vt:lpstr>
      <vt:lpstr>Times New Roman</vt:lpstr>
      <vt:lpstr>Office ​​テーマ</vt:lpstr>
      <vt:lpstr>標準デザイン</vt:lpstr>
      <vt:lpstr>1_標準デザイン</vt:lpstr>
      <vt:lpstr>2_標準デザイン</vt:lpstr>
      <vt:lpstr>3_標準デザイン</vt:lpstr>
      <vt:lpstr>1_Office ​​テーマ</vt:lpstr>
      <vt:lpstr>4_標準デザイン</vt:lpstr>
      <vt:lpstr>数式</vt:lpstr>
      <vt:lpstr>プレチャレンジ 　　　　　at 福島 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音速を測定してみよう ２０１２年物理チャレンジ（第１）実験問題</vt:lpstr>
      <vt:lpstr>PowerPoint プレゼンテーション</vt:lpstr>
      <vt:lpstr>PowerPoint プレゼンテーション</vt:lpstr>
      <vt:lpstr>氷の密度ρを測定してみよう ２０１０年物理チャレンジ（第１）実験問題</vt:lpstr>
      <vt:lpstr>PowerPoint プレゼンテーション</vt:lpstr>
      <vt:lpstr>単振り子の周期を測定して重力加速度を測定してみよう （2005年第１チャレンジ実験問題）</vt:lpstr>
      <vt:lpstr>近似式の意味をよく考えてパラメータを設定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Windows ユーザー</dc:creator>
  <cp:lastModifiedBy>Windows ユーザー</cp:lastModifiedBy>
  <cp:revision>46</cp:revision>
  <cp:lastPrinted>2014-12-05T06:58:50Z</cp:lastPrinted>
  <dcterms:created xsi:type="dcterms:W3CDTF">2012-12-18T15:05:07Z</dcterms:created>
  <dcterms:modified xsi:type="dcterms:W3CDTF">2014-12-06T11:35:58Z</dcterms:modified>
</cp:coreProperties>
</file>