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8"/>
  </p:notesMasterIdLst>
  <p:sldIdLst>
    <p:sldId id="265" r:id="rId8"/>
    <p:sldId id="269" r:id="rId9"/>
    <p:sldId id="270" r:id="rId10"/>
    <p:sldId id="271" r:id="rId11"/>
    <p:sldId id="272" r:id="rId12"/>
    <p:sldId id="273" r:id="rId13"/>
    <p:sldId id="274" r:id="rId14"/>
    <p:sldId id="268" r:id="rId15"/>
    <p:sldId id="256" r:id="rId16"/>
    <p:sldId id="264" r:id="rId17"/>
    <p:sldId id="287" r:id="rId18"/>
    <p:sldId id="288" r:id="rId19"/>
    <p:sldId id="289" r:id="rId20"/>
    <p:sldId id="257" r:id="rId21"/>
    <p:sldId id="258" r:id="rId22"/>
    <p:sldId id="259" r:id="rId23"/>
    <p:sldId id="260" r:id="rId24"/>
    <p:sldId id="275" r:id="rId25"/>
    <p:sldId id="277" r:id="rId26"/>
    <p:sldId id="291" r:id="rId27"/>
  </p:sldIdLst>
  <p:sldSz cx="9144000" cy="6858000" type="screen4x3"/>
  <p:notesSz cx="6742113" cy="98726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1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0.wmf"/><Relationship Id="rId5" Type="http://schemas.openxmlformats.org/officeDocument/2006/relationships/image" Target="../media/image13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Relationship Id="rId9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0B9C1-9107-4DE9-B9B2-E95361A16199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4341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F819B-F2E2-46E3-B540-2520ABD90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18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74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33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73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2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3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67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4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47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19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8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1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5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07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1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0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10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63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9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76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85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94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97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9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05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84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37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82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74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8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501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2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34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95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30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28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69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41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79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17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156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61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08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23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08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67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31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88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0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74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1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015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9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01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83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10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04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873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87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6B71-4B5F-425F-95B4-3EA25507303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28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7F43-143F-4FE0-BE2A-706B3E54CB1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80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C037F-F484-4F5E-8820-FF32CE3256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1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2539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0362D-ADBF-4483-B436-CA68F76FE04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55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0B12E-7F87-480B-B068-2A2E10D9E1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15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3A111-FA50-4D19-A60C-A5228859F6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14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115F5-AE54-417B-862C-2F26DBAB42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61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969BA-47BC-4AF5-AB33-3944FB24A4C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8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55E4A-A203-4568-86EF-F0859BA9F3C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45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9229A-7E1F-40C0-8C81-13057FC660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683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04F3-7F3C-45C4-96AC-686D9D00A6B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8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93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64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1AE7-E707-439E-870C-C0956E6A1E8A}" type="datetimeFigureOut">
              <a:rPr kumimoji="1" lang="ja-JP" altLang="en-US" smtClean="0"/>
              <a:t>2015/4/28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89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3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0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5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2C1DDE-51CB-409C-9471-805C4F39B580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1.wmf"/><Relationship Id="rId3" Type="http://schemas.openxmlformats.org/officeDocument/2006/relationships/image" Target="../media/image22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8.wmf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7.wmf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32.jpeg"/><Relationship Id="rId21" Type="http://schemas.openxmlformats.org/officeDocument/2006/relationships/image" Target="../media/image31.wmf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30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200800" cy="1152128"/>
          </a:xfrm>
        </p:spPr>
        <p:txBody>
          <a:bodyPr>
            <a:normAutofit fontScale="90000"/>
          </a:bodyPr>
          <a:lstStyle/>
          <a:p>
            <a:pPr algn="l">
              <a:lnSpc>
                <a:spcPts val="5000"/>
              </a:lnSpc>
            </a:pPr>
            <a:r>
              <a:rPr lang="ja-JP" altLang="en-US" dirty="0" smtClean="0"/>
              <a:t>オリンピックチャレンジ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プレチャレンジ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at </a:t>
            </a: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宇都宮</a:t>
            </a: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3717032"/>
            <a:ext cx="8568952" cy="1752600"/>
          </a:xfrm>
        </p:spPr>
        <p:txBody>
          <a:bodyPr>
            <a:normAutofit fontScale="92500" lnSpcReduction="10000"/>
          </a:bodyPr>
          <a:lstStyle/>
          <a:p>
            <a:endParaRPr kumimoji="1" lang="en-US" altLang="ja-JP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bg2">
                    <a:lumMod val="50000"/>
                  </a:schemeClr>
                </a:solidFill>
              </a:rPr>
              <a:t>日本物理学会　ＮＰＯ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ja-JP" altLang="ja-JP" dirty="0" smtClean="0">
                <a:solidFill>
                  <a:schemeClr val="bg2">
                    <a:lumMod val="50000"/>
                  </a:schemeClr>
                </a:solidFill>
              </a:rPr>
              <a:t>物理</a:t>
            </a:r>
            <a:r>
              <a:rPr lang="ja-JP" altLang="ja-JP" dirty="0">
                <a:solidFill>
                  <a:schemeClr val="bg2">
                    <a:lumMod val="50000"/>
                  </a:schemeClr>
                </a:solidFill>
              </a:rPr>
              <a:t>オリンピック日本</a:t>
            </a:r>
            <a:r>
              <a:rPr lang="ja-JP" altLang="ja-JP" dirty="0" smtClean="0">
                <a:solidFill>
                  <a:schemeClr val="bg2">
                    <a:lumMod val="50000"/>
                  </a:schemeClr>
                </a:solidFill>
              </a:rPr>
              <a:t>委員会</a:t>
            </a:r>
            <a:endParaRPr lang="en-US" altLang="ja-JP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ja-JP" sz="4300" dirty="0" smtClean="0">
                <a:solidFill>
                  <a:srgbClr val="FF6699"/>
                </a:solidFill>
              </a:rPr>
              <a:t>J</a:t>
            </a:r>
            <a:r>
              <a:rPr lang="en-US" altLang="ja-JP" sz="4300" dirty="0" smtClean="0">
                <a:solidFill>
                  <a:schemeClr val="bg2">
                    <a:lumMod val="50000"/>
                  </a:schemeClr>
                </a:solidFill>
              </a:rPr>
              <a:t>apan </a:t>
            </a:r>
            <a:r>
              <a:rPr lang="en-US" altLang="ja-JP" sz="4300" dirty="0" smtClean="0">
                <a:solidFill>
                  <a:srgbClr val="FF6699"/>
                </a:solidFill>
              </a:rPr>
              <a:t>Ph</a:t>
            </a:r>
            <a:r>
              <a:rPr lang="en-US" altLang="ja-JP" sz="4300" dirty="0" smtClean="0">
                <a:solidFill>
                  <a:schemeClr val="bg2">
                    <a:lumMod val="50000"/>
                  </a:schemeClr>
                </a:solidFill>
              </a:rPr>
              <a:t>ysics </a:t>
            </a:r>
            <a:r>
              <a:rPr lang="en-US" altLang="ja-JP" sz="4300" dirty="0" smtClean="0">
                <a:solidFill>
                  <a:srgbClr val="FF6699"/>
                </a:solidFill>
              </a:rPr>
              <a:t>O</a:t>
            </a:r>
            <a:r>
              <a:rPr lang="en-US" altLang="ja-JP" sz="4300" dirty="0" smtClean="0">
                <a:solidFill>
                  <a:schemeClr val="bg2">
                    <a:lumMod val="50000"/>
                  </a:schemeClr>
                </a:solidFill>
              </a:rPr>
              <a:t>lympiad </a:t>
            </a:r>
          </a:p>
          <a:p>
            <a:endParaRPr lang="ja-JP" altLang="ja-JP" dirty="0">
              <a:solidFill>
                <a:schemeClr val="bg2">
                  <a:lumMod val="50000"/>
                </a:schemeClr>
              </a:solidFill>
            </a:endParaRPr>
          </a:p>
          <a:p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63166" y="93946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EEECE1">
                    <a:lumMod val="50000"/>
                  </a:srgbClr>
                </a:solidFill>
              </a:rPr>
              <a:t>2015</a:t>
            </a:r>
            <a:r>
              <a:rPr lang="ja-JP" altLang="en-US" dirty="0" smtClean="0">
                <a:solidFill>
                  <a:srgbClr val="EEECE1">
                    <a:lumMod val="50000"/>
                  </a:srgbClr>
                </a:solidFill>
              </a:rPr>
              <a:t>年</a:t>
            </a:r>
            <a:r>
              <a:rPr lang="en-US" altLang="ja-JP" dirty="0" smtClean="0">
                <a:solidFill>
                  <a:srgbClr val="EEECE1">
                    <a:lumMod val="50000"/>
                  </a:srgbClr>
                </a:solidFill>
              </a:rPr>
              <a:t>3</a:t>
            </a:r>
            <a:r>
              <a:rPr lang="ja-JP" altLang="en-US" dirty="0" smtClean="0">
                <a:solidFill>
                  <a:srgbClr val="EEECE1">
                    <a:lumMod val="50000"/>
                  </a:srgbClr>
                </a:solidFill>
              </a:rPr>
              <a:t>月</a:t>
            </a:r>
            <a:r>
              <a:rPr lang="en-US" altLang="ja-JP" dirty="0" smtClean="0">
                <a:solidFill>
                  <a:srgbClr val="EEECE1">
                    <a:lumMod val="50000"/>
                  </a:srgbClr>
                </a:solidFill>
              </a:rPr>
              <a:t>14</a:t>
            </a:r>
            <a:r>
              <a:rPr lang="ja-JP" altLang="en-US" dirty="0" smtClean="0">
                <a:solidFill>
                  <a:srgbClr val="EEECE1">
                    <a:lumMod val="50000"/>
                  </a:srgbClr>
                </a:solidFill>
              </a:rPr>
              <a:t>日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3" y="278612"/>
            <a:ext cx="1433232" cy="187220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93447" y="2432462"/>
            <a:ext cx="68291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物理チャレンジ・オリンピック</a:t>
            </a:r>
            <a:endParaRPr kumimoji="1" lang="en-US" altLang="ja-JP" sz="4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kumimoji="1" lang="en-US" altLang="ja-JP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―</a:t>
            </a:r>
            <a:r>
              <a:rPr kumimoji="1" lang="ja-JP" alt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実験レポートの書き方</a:t>
            </a:r>
            <a:r>
              <a:rPr kumimoji="1" lang="en-US" altLang="ja-JP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―</a:t>
            </a:r>
            <a:endParaRPr kumimoji="1" lang="ja-JP" altLang="en-US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5661248"/>
            <a:ext cx="2736304" cy="83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71360" y="260648"/>
            <a:ext cx="4868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70C0"/>
                </a:solidFill>
              </a:rPr>
              <a:t>実験レポートの評価の観点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980728"/>
            <a:ext cx="813690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１．</a:t>
            </a:r>
            <a:r>
              <a:rPr lang="ja-JP" altLang="en-US" sz="2800" dirty="0" smtClean="0">
                <a:solidFill>
                  <a:srgbClr val="FF0000"/>
                </a:solidFill>
              </a:rPr>
              <a:t>わかり易いレポート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/>
              <a:t>・</a:t>
            </a:r>
            <a:r>
              <a:rPr lang="ja-JP" altLang="en-US" sz="2800" dirty="0" smtClean="0">
                <a:solidFill>
                  <a:srgbClr val="FF0000"/>
                </a:solidFill>
              </a:rPr>
              <a:t>図、写真、グラフの活用</a:t>
            </a:r>
            <a:r>
              <a:rPr lang="ja-JP" altLang="en-US" sz="2800" dirty="0" smtClean="0">
                <a:solidFill>
                  <a:prstClr val="black"/>
                </a:solidFill>
              </a:rPr>
              <a:t>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/>
              <a:t>・実験</a:t>
            </a:r>
            <a:r>
              <a:rPr lang="ja-JP" altLang="en-US" sz="2800" dirty="0" smtClean="0">
                <a:solidFill>
                  <a:prstClr val="black"/>
                </a:solidFill>
              </a:rPr>
              <a:t>データの一覧表は効果的でない。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/>
              <a:t>・</a:t>
            </a:r>
            <a:r>
              <a:rPr lang="ja-JP" altLang="en-US" sz="2800" dirty="0" smtClean="0">
                <a:solidFill>
                  <a:prstClr val="black"/>
                </a:solidFill>
              </a:rPr>
              <a:t>エクセルグラフをそのまま</a:t>
            </a:r>
            <a:r>
              <a:rPr lang="en-US" altLang="ja-JP" sz="2800" dirty="0" smtClean="0">
                <a:solidFill>
                  <a:prstClr val="black"/>
                </a:solidFill>
              </a:rPr>
              <a:t>print out </a:t>
            </a:r>
            <a:r>
              <a:rPr lang="ja-JP" altLang="en-US" sz="2800" dirty="0" smtClean="0">
                <a:solidFill>
                  <a:prstClr val="black"/>
                </a:solidFill>
              </a:rPr>
              <a:t>はダメ。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　　　　縦軸、横軸の量、単位、目盛をしっかり書く。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400" dirty="0">
                <a:solidFill>
                  <a:prstClr val="black"/>
                </a:solidFill>
              </a:rPr>
              <a:t>　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</a:rPr>
              <a:t>２．</a:t>
            </a:r>
            <a:r>
              <a:rPr lang="ja-JP" altLang="en-US" sz="2800" dirty="0" smtClean="0">
                <a:solidFill>
                  <a:srgbClr val="FF0000"/>
                </a:solidFill>
              </a:rPr>
              <a:t>あなた自身の工夫を取り入れる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800" dirty="0" smtClean="0">
                <a:solidFill>
                  <a:srgbClr val="FF0000"/>
                </a:solidFill>
              </a:rPr>
              <a:t>　</a:t>
            </a:r>
            <a:r>
              <a:rPr lang="ja-JP" altLang="en-US" sz="2800" dirty="0" smtClean="0"/>
              <a:t>・実験装置、手法、データ整理法</a:t>
            </a:r>
            <a:r>
              <a:rPr lang="en-US" altLang="ja-JP" sz="2800" dirty="0" smtClean="0"/>
              <a:t>…</a:t>
            </a:r>
          </a:p>
          <a:p>
            <a:endParaRPr lang="en-US" altLang="ja-JP" sz="2400" dirty="0"/>
          </a:p>
          <a:p>
            <a:r>
              <a:rPr lang="en-US" altLang="ja-JP" sz="2800" dirty="0" smtClean="0">
                <a:solidFill>
                  <a:prstClr val="black"/>
                </a:solidFill>
              </a:rPr>
              <a:t>【</a:t>
            </a:r>
            <a:r>
              <a:rPr lang="ja-JP" altLang="en-US" sz="2800" dirty="0" smtClean="0">
                <a:solidFill>
                  <a:prstClr val="black"/>
                </a:solidFill>
              </a:rPr>
              <a:t>注意</a:t>
            </a:r>
            <a:r>
              <a:rPr lang="en-US" altLang="ja-JP" sz="2800" dirty="0" smtClean="0">
                <a:solidFill>
                  <a:prstClr val="black"/>
                </a:solidFill>
              </a:rPr>
              <a:t>】</a:t>
            </a:r>
            <a:r>
              <a:rPr lang="ja-JP" altLang="en-US" sz="2800" dirty="0" smtClean="0">
                <a:solidFill>
                  <a:prstClr val="black"/>
                </a:solidFill>
              </a:rPr>
              <a:t>　友達・先生と相談しながら実験しても構わないが、レポートは自分自身の考え・言葉で書く。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7576"/>
            <a:ext cx="7388352" cy="4291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9"/>
          <a:stretch/>
        </p:blipFill>
        <p:spPr>
          <a:xfrm>
            <a:off x="2267744" y="4554511"/>
            <a:ext cx="6771904" cy="225886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888" y="6075"/>
            <a:ext cx="5544616" cy="1143001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ja-JP" altLang="en-US" sz="3200" dirty="0" smtClean="0">
                <a:solidFill>
                  <a:srgbClr val="0000FF"/>
                </a:solidFill>
              </a:rPr>
              <a:t>音速を測定してみよう</a:t>
            </a:r>
            <a:r>
              <a:rPr lang="ja-JP" altLang="en-US" sz="3200" dirty="0" smtClean="0"/>
              <a:t/>
            </a:r>
            <a:br>
              <a:rPr lang="ja-JP" altLang="en-US" sz="3200" dirty="0" smtClean="0"/>
            </a:br>
            <a:r>
              <a:rPr lang="ja-JP" altLang="en-US" sz="2400" dirty="0" smtClean="0"/>
              <a:t>２０１２年物理チャレンジ（第１）実験問題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520" y="609329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茨城県立水戸第二高校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>
                <a:solidFill>
                  <a:prstClr val="black"/>
                </a:solidFill>
              </a:rPr>
              <a:t>3</a:t>
            </a:r>
            <a:r>
              <a:rPr lang="ja-JP" altLang="en-US" dirty="0" smtClean="0">
                <a:solidFill>
                  <a:prstClr val="black"/>
                </a:solidFill>
              </a:rPr>
              <a:t>年生　田邊さん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" y="1124743"/>
            <a:ext cx="9056709" cy="487932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79512" y="404664"/>
            <a:ext cx="883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C00000"/>
                </a:solidFill>
              </a:rPr>
              <a:t>花火をビデオ撮影　⇒　コマ送りで音の遅れを正確に測定</a:t>
            </a:r>
            <a:endParaRPr lang="ja-JP" altLang="en-US" sz="2800" dirty="0">
              <a:solidFill>
                <a:srgbClr val="C00000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323528" y="1484784"/>
            <a:ext cx="0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5940152" y="1349875"/>
            <a:ext cx="0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51520" y="141277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white"/>
                </a:solidFill>
              </a:rPr>
              <a:t>花火</a:t>
            </a:r>
            <a:r>
              <a:rPr lang="ja-JP" altLang="en-US" b="1" dirty="0" smtClean="0">
                <a:solidFill>
                  <a:prstClr val="white"/>
                </a:solidFill>
              </a:rPr>
              <a:t>が開く</a:t>
            </a:r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96747" y="1412776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prstClr val="white"/>
                </a:solidFill>
              </a:rPr>
              <a:t>音が聞こえる</a:t>
            </a:r>
            <a:endParaRPr lang="ja-JP" alt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9546"/>
            <a:ext cx="6571681" cy="607583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23528" y="116632"/>
            <a:ext cx="7669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C00000"/>
                </a:solidFill>
              </a:rPr>
              <a:t>複数の花火を測定 ⇒ 平均値（と誤差、有効数字）</a:t>
            </a:r>
            <a:endParaRPr lang="ja-JP" altLang="en-US" sz="2800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48264" y="994212"/>
            <a:ext cx="186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solidFill>
                  <a:srgbClr val="0070C0"/>
                </a:solidFill>
              </a:rPr>
              <a:t>身近な出来事・</a:t>
            </a:r>
            <a:endParaRPr lang="en-US" altLang="ja-JP" sz="2000" b="1" dirty="0" smtClean="0">
              <a:solidFill>
                <a:srgbClr val="0070C0"/>
              </a:solidFill>
            </a:endParaRPr>
          </a:p>
          <a:p>
            <a:r>
              <a:rPr lang="ja-JP" altLang="en-US" sz="2000" b="1" dirty="0" smtClean="0">
                <a:solidFill>
                  <a:srgbClr val="0070C0"/>
                </a:solidFill>
              </a:rPr>
              <a:t>現象を利用した</a:t>
            </a:r>
            <a:endParaRPr lang="en-US" altLang="ja-JP" sz="2000" b="1" dirty="0" smtClean="0">
              <a:solidFill>
                <a:srgbClr val="0070C0"/>
              </a:solidFill>
            </a:endParaRPr>
          </a:p>
          <a:p>
            <a:r>
              <a:rPr lang="ja-JP" altLang="en-US" sz="2000" b="1" dirty="0" smtClean="0">
                <a:solidFill>
                  <a:srgbClr val="0070C0"/>
                </a:solidFill>
              </a:rPr>
              <a:t>測定</a:t>
            </a:r>
            <a:endParaRPr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ja-JP" altLang="en-US" sz="3200" dirty="0" smtClean="0">
                <a:solidFill>
                  <a:srgbClr val="0000FF"/>
                </a:solidFill>
              </a:rPr>
              <a:t>氷の密度</a:t>
            </a:r>
            <a:r>
              <a:rPr lang="en-US" altLang="ja-JP" sz="3200" i="1" dirty="0">
                <a:solidFill>
                  <a:srgbClr val="0000FF"/>
                </a:solidFill>
              </a:rPr>
              <a:t>ρ</a:t>
            </a:r>
            <a:r>
              <a:rPr lang="ja-JP" altLang="en-US" sz="3200" dirty="0" smtClean="0">
                <a:solidFill>
                  <a:srgbClr val="0000FF"/>
                </a:solidFill>
              </a:rPr>
              <a:t>を測定してみよう</a:t>
            </a:r>
            <a:r>
              <a:rPr lang="ja-JP" altLang="en-US" sz="3200" dirty="0" smtClean="0"/>
              <a:t/>
            </a:r>
            <a:br>
              <a:rPr lang="ja-JP" altLang="en-US" sz="3200" dirty="0" smtClean="0"/>
            </a:br>
            <a:r>
              <a:rPr lang="ja-JP" altLang="en-US" sz="2400" dirty="0" smtClean="0"/>
              <a:t>２０１０年物理チャレンジ（第１）実験問題</a:t>
            </a:r>
          </a:p>
        </p:txBody>
      </p:sp>
      <p:pic>
        <p:nvPicPr>
          <p:cNvPr id="60419" name="Picture 4" descr="２０１０チャレンジレポート２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7433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211960" y="1052736"/>
            <a:ext cx="3530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液体の中に氷をいれ、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FF0000"/>
                </a:solidFill>
              </a:rPr>
              <a:t>体積</a:t>
            </a:r>
            <a:r>
              <a:rPr lang="en-US" altLang="ja-JP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ja-JP" altLang="en-US" sz="2800" dirty="0" smtClean="0">
                <a:solidFill>
                  <a:srgbClr val="FF0000"/>
                </a:solidFill>
              </a:rPr>
              <a:t>と質量</a:t>
            </a:r>
            <a:r>
              <a:rPr lang="en-US" altLang="ja-JP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ja-JP" altLang="en-US" sz="2800" dirty="0" smtClean="0">
                <a:solidFill>
                  <a:srgbClr val="FF0000"/>
                </a:solidFill>
              </a:rPr>
              <a:t>を</a:t>
            </a:r>
            <a:r>
              <a:rPr lang="ja-JP" altLang="en-US" sz="2800" dirty="0">
                <a:solidFill>
                  <a:srgbClr val="FF0000"/>
                </a:solidFill>
              </a:rPr>
              <a:t>測定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/>
          <a:stretch/>
        </p:blipFill>
        <p:spPr>
          <a:xfrm>
            <a:off x="5580459" y="2204864"/>
            <a:ext cx="3456037" cy="3751064"/>
          </a:xfrm>
          <a:prstGeom prst="rect">
            <a:avLst/>
          </a:prstGeom>
        </p:spPr>
      </p:pic>
      <p:sp>
        <p:nvSpPr>
          <p:cNvPr id="3" name="フリーフォーム 2"/>
          <p:cNvSpPr/>
          <p:nvPr/>
        </p:nvSpPr>
        <p:spPr>
          <a:xfrm>
            <a:off x="7596336" y="3501008"/>
            <a:ext cx="724619" cy="854016"/>
          </a:xfrm>
          <a:custGeom>
            <a:avLst/>
            <a:gdLst>
              <a:gd name="connsiteX0" fmla="*/ 241540 w 724619"/>
              <a:gd name="connsiteY0" fmla="*/ 0 h 854016"/>
              <a:gd name="connsiteX1" fmla="*/ 0 w 724619"/>
              <a:gd name="connsiteY1" fmla="*/ 345057 h 854016"/>
              <a:gd name="connsiteX2" fmla="*/ 181155 w 724619"/>
              <a:gd name="connsiteY2" fmla="*/ 776378 h 854016"/>
              <a:gd name="connsiteX3" fmla="*/ 621102 w 724619"/>
              <a:gd name="connsiteY3" fmla="*/ 854016 h 854016"/>
              <a:gd name="connsiteX4" fmla="*/ 724619 w 724619"/>
              <a:gd name="connsiteY4" fmla="*/ 483080 h 854016"/>
              <a:gd name="connsiteX5" fmla="*/ 690114 w 724619"/>
              <a:gd name="connsiteY5" fmla="*/ 129397 h 854016"/>
              <a:gd name="connsiteX6" fmla="*/ 241540 w 724619"/>
              <a:gd name="connsiteY6" fmla="*/ 0 h 85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619" h="854016">
                <a:moveTo>
                  <a:pt x="241540" y="0"/>
                </a:moveTo>
                <a:lnTo>
                  <a:pt x="0" y="345057"/>
                </a:lnTo>
                <a:lnTo>
                  <a:pt x="181155" y="776378"/>
                </a:lnTo>
                <a:lnTo>
                  <a:pt x="621102" y="854016"/>
                </a:lnTo>
                <a:lnTo>
                  <a:pt x="724619" y="483080"/>
                </a:lnTo>
                <a:lnTo>
                  <a:pt x="690114" y="129397"/>
                </a:lnTo>
                <a:lnTo>
                  <a:pt x="241540" y="0"/>
                </a:lnTo>
                <a:close/>
              </a:path>
            </a:pathLst>
          </a:custGeom>
          <a:solidFill>
            <a:srgbClr val="0070C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4284663" y="2204864"/>
            <a:ext cx="259159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液体：水より比重の軽い</a:t>
            </a:r>
            <a:r>
              <a:rPr lang="ja-JP" altLang="en-US" sz="2400" dirty="0" smtClean="0">
                <a:solidFill>
                  <a:srgbClr val="000000"/>
                </a:solidFill>
              </a:rPr>
              <a:t>もの（</a:t>
            </a:r>
            <a:r>
              <a:rPr lang="ja-JP" altLang="en-US" sz="2400" dirty="0">
                <a:solidFill>
                  <a:srgbClr val="000000"/>
                </a:solidFill>
              </a:rPr>
              <a:t>水には氷は完全に沈まない）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氷が融けないように、液体を冷却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体積：メスシリンダー（ビーカー</a:t>
            </a:r>
            <a:r>
              <a:rPr lang="ja-JP" altLang="en-US" sz="2400" dirty="0" smtClean="0">
                <a:solidFill>
                  <a:srgbClr val="000000"/>
                </a:solidFill>
              </a:rPr>
              <a:t>）</a:t>
            </a:r>
            <a:endParaRPr lang="ja-JP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質量：電子天秤、台</a:t>
            </a:r>
            <a:r>
              <a:rPr lang="ja-JP" altLang="en-US" sz="2400" dirty="0" smtClean="0">
                <a:solidFill>
                  <a:srgbClr val="000000"/>
                </a:solidFill>
              </a:rPr>
              <a:t>ばかり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513047"/>
              </p:ext>
            </p:extLst>
          </p:nvPr>
        </p:nvGraphicFramePr>
        <p:xfrm>
          <a:off x="7812360" y="1122065"/>
          <a:ext cx="11176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数式" r:id="rId5" imgW="507780" imgH="393529" progId="Equation.3">
                  <p:embed/>
                </p:oleObj>
              </mc:Choice>
              <mc:Fallback>
                <p:oleObj name="数式" r:id="rId5" imgW="507780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1122065"/>
                        <a:ext cx="11176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09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942E-6 L -0.00017 0.06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２０１０チャレンジレポート１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115888"/>
            <a:ext cx="4886325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4791075" y="1268413"/>
            <a:ext cx="12938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000000"/>
                </a:solidFill>
              </a:rPr>
              <a:t>氷の大きさ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000000"/>
                </a:solidFill>
              </a:rPr>
              <a:t>（体積）を変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000000"/>
                </a:solidFill>
              </a:rPr>
              <a:t>えて測定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260350" y="461963"/>
            <a:ext cx="39629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FF0000"/>
                </a:solidFill>
              </a:rPr>
              <a:t>正確な測定をするには</a:t>
            </a:r>
            <a:r>
              <a:rPr lang="en-US" altLang="ja-JP" sz="2800" dirty="0" smtClean="0">
                <a:solidFill>
                  <a:srgbClr val="FF0000"/>
                </a:solidFill>
              </a:rPr>
              <a:t>…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250825" y="1412776"/>
            <a:ext cx="338906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200" dirty="0">
                <a:solidFill>
                  <a:srgbClr val="0000FF"/>
                </a:solidFill>
              </a:rPr>
              <a:t> </a:t>
            </a:r>
            <a:r>
              <a:rPr lang="ja-JP" altLang="en-US" sz="2200" dirty="0">
                <a:solidFill>
                  <a:srgbClr val="0000FF"/>
                </a:solidFill>
              </a:rPr>
              <a:t>同じ測定を多数回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FF"/>
                </a:solidFill>
              </a:rPr>
              <a:t>　　→</a:t>
            </a:r>
            <a:r>
              <a:rPr lang="ja-JP" altLang="en-US" sz="2200" dirty="0">
                <a:solidFill>
                  <a:srgbClr val="CC0000"/>
                </a:solidFill>
              </a:rPr>
              <a:t>単純平均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2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ja-JP" altLang="en-US" sz="2200" dirty="0">
                <a:solidFill>
                  <a:srgbClr val="0000FF"/>
                </a:solidFill>
              </a:rPr>
              <a:t> </a:t>
            </a:r>
            <a:r>
              <a:rPr lang="ja-JP" altLang="en-US" sz="2200" dirty="0" smtClean="0">
                <a:solidFill>
                  <a:srgbClr val="0000FF"/>
                </a:solidFill>
              </a:rPr>
              <a:t>パラメータ（氷の大きさ）を</a:t>
            </a:r>
            <a:endParaRPr lang="en-US" altLang="ja-JP" sz="22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FF"/>
                </a:solidFill>
              </a:rPr>
              <a:t>　</a:t>
            </a:r>
            <a:r>
              <a:rPr lang="ja-JP" altLang="en-US" sz="2200" dirty="0" smtClean="0">
                <a:solidFill>
                  <a:srgbClr val="0000FF"/>
                </a:solidFill>
              </a:rPr>
              <a:t>変えて</a:t>
            </a:r>
            <a:r>
              <a:rPr lang="ja-JP" altLang="en-US" sz="2200" dirty="0">
                <a:solidFill>
                  <a:srgbClr val="0000FF"/>
                </a:solidFill>
              </a:rPr>
              <a:t>多数回測定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FF"/>
                </a:solidFill>
              </a:rPr>
              <a:t>　　→</a:t>
            </a:r>
            <a:r>
              <a:rPr lang="ja-JP" altLang="en-US" sz="2200" dirty="0">
                <a:solidFill>
                  <a:srgbClr val="FF0000"/>
                </a:solidFill>
              </a:rPr>
              <a:t>（直線）フィッティング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179512" y="3917955"/>
            <a:ext cx="3943708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FF0000"/>
                </a:solidFill>
              </a:rPr>
              <a:t>データ点のばらつき</a:t>
            </a:r>
            <a:r>
              <a:rPr lang="ja-JP" altLang="en-US" sz="2000" dirty="0" smtClean="0">
                <a:solidFill>
                  <a:srgbClr val="000000"/>
                </a:solidFill>
              </a:rPr>
              <a:t>を考慮して</a:t>
            </a:r>
            <a:endParaRPr lang="ja-JP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FF0000"/>
                </a:solidFill>
              </a:rPr>
              <a:t>直線</a:t>
            </a:r>
            <a:r>
              <a:rPr lang="ja-JP" altLang="en-US" sz="2000" dirty="0" smtClean="0">
                <a:solidFill>
                  <a:srgbClr val="FF0000"/>
                </a:solidFill>
              </a:rPr>
              <a:t>フィッティング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</a:rPr>
              <a:t>　</a:t>
            </a:r>
            <a:r>
              <a:rPr lang="ja-JP" altLang="en-US" sz="2000" dirty="0" smtClean="0">
                <a:solidFill>
                  <a:srgbClr val="000000"/>
                </a:solidFill>
              </a:rPr>
              <a:t>　</a:t>
            </a:r>
            <a:r>
              <a:rPr lang="ja-JP" altLang="en-US" sz="2000" dirty="0" smtClean="0">
                <a:solidFill>
                  <a:srgbClr val="0070C0"/>
                </a:solidFill>
              </a:rPr>
              <a:t>目測で３本の直線</a:t>
            </a:r>
            <a:r>
              <a:rPr lang="ja-JP" altLang="en-US" sz="2000" dirty="0">
                <a:solidFill>
                  <a:srgbClr val="0070C0"/>
                </a:solidFill>
              </a:rPr>
              <a:t>を</a:t>
            </a:r>
            <a:r>
              <a:rPr lang="ja-JP" altLang="en-US" sz="2000" dirty="0" smtClean="0">
                <a:solidFill>
                  <a:srgbClr val="0070C0"/>
                </a:solidFill>
              </a:rPr>
              <a:t>引く</a:t>
            </a:r>
            <a:endParaRPr lang="ja-JP" altLang="en-US" sz="2000" dirty="0">
              <a:solidFill>
                <a:srgbClr val="0070C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</a:rPr>
              <a:t>　　　</a:t>
            </a:r>
            <a:r>
              <a:rPr lang="ja-JP" altLang="en-US" sz="2000" dirty="0" smtClean="0">
                <a:solidFill>
                  <a:srgbClr val="000000"/>
                </a:solidFill>
              </a:rPr>
              <a:t>⇒</a:t>
            </a:r>
            <a:r>
              <a:rPr lang="ja-JP" altLang="en-US" sz="2000" dirty="0">
                <a:solidFill>
                  <a:srgbClr val="000000"/>
                </a:solidFill>
              </a:rPr>
              <a:t>上限・下限・最適（真ん中</a:t>
            </a:r>
            <a:r>
              <a:rPr lang="ja-JP" altLang="en-US" sz="2000" dirty="0" smtClean="0">
                <a:solidFill>
                  <a:srgbClr val="000000"/>
                </a:solidFill>
              </a:rPr>
              <a:t>）</a:t>
            </a:r>
            <a:endParaRPr lang="ja-JP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</a:rPr>
              <a:t>　　　</a:t>
            </a:r>
            <a:r>
              <a:rPr lang="ja-JP" altLang="en-US" sz="2000" dirty="0" smtClean="0">
                <a:solidFill>
                  <a:srgbClr val="000000"/>
                </a:solidFill>
              </a:rPr>
              <a:t>⇒ 物理量</a:t>
            </a:r>
            <a:r>
              <a:rPr lang="ja-JP" altLang="en-US" sz="2000" dirty="0">
                <a:solidFill>
                  <a:srgbClr val="000000"/>
                </a:solidFill>
              </a:rPr>
              <a:t>とその誤差</a:t>
            </a:r>
            <a:r>
              <a:rPr lang="ja-JP" altLang="en-US" sz="2000" dirty="0" smtClean="0">
                <a:solidFill>
                  <a:srgbClr val="000000"/>
                </a:solidFill>
              </a:rPr>
              <a:t>を求める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6247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908503"/>
              </p:ext>
            </p:extLst>
          </p:nvPr>
        </p:nvGraphicFramePr>
        <p:xfrm>
          <a:off x="4139952" y="260648"/>
          <a:ext cx="1124074" cy="46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数式" r:id="rId5" imgW="495000" imgH="203040" progId="Equation.3">
                  <p:embed/>
                </p:oleObj>
              </mc:Choice>
              <mc:Fallback>
                <p:oleObj name="数式" r:id="rId5" imgW="495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260648"/>
                        <a:ext cx="1124074" cy="461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610610"/>
              </p:ext>
            </p:extLst>
          </p:nvPr>
        </p:nvGraphicFramePr>
        <p:xfrm>
          <a:off x="7668344" y="5959287"/>
          <a:ext cx="950490" cy="422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数式" r:id="rId7" imgW="457200" imgH="203040" progId="Equation.3">
                  <p:embed/>
                </p:oleObj>
              </mc:Choice>
              <mc:Fallback>
                <p:oleObj name="数式" r:id="rId7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44" y="5959287"/>
                        <a:ext cx="950490" cy="422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3" name="Object 12"/>
          <p:cNvGraphicFramePr>
            <a:graphicFrameLocks noChangeAspect="1"/>
          </p:cNvGraphicFramePr>
          <p:nvPr/>
        </p:nvGraphicFramePr>
        <p:xfrm>
          <a:off x="6854825" y="3068638"/>
          <a:ext cx="18208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数式" r:id="rId9" imgW="660113" imgH="190417" progId="Equation.3">
                  <p:embed/>
                </p:oleObj>
              </mc:Choice>
              <mc:Fallback>
                <p:oleObj name="数式" r:id="rId9" imgW="660113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3068638"/>
                        <a:ext cx="1820863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4" name="Text Box 13"/>
          <p:cNvSpPr txBox="1">
            <a:spLocks noChangeArrowheads="1"/>
          </p:cNvSpPr>
          <p:nvPr/>
        </p:nvSpPr>
        <p:spPr bwMode="auto">
          <a:xfrm>
            <a:off x="6280150" y="3794125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FF0000"/>
                </a:solidFill>
              </a:rPr>
              <a:t>直線の勾配が</a:t>
            </a:r>
          </a:p>
        </p:txBody>
      </p:sp>
      <p:graphicFrame>
        <p:nvGraphicFramePr>
          <p:cNvPr id="62475" name="Object 14"/>
          <p:cNvGraphicFramePr>
            <a:graphicFrameLocks noChangeAspect="1"/>
          </p:cNvGraphicFramePr>
          <p:nvPr/>
        </p:nvGraphicFramePr>
        <p:xfrm>
          <a:off x="7740650" y="3771900"/>
          <a:ext cx="4206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数式" r:id="rId11" imgW="152268" imgH="164957" progId="Equation.3">
                  <p:embed/>
                </p:oleObj>
              </mc:Choice>
              <mc:Fallback>
                <p:oleObj name="数式" r:id="rId11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3771900"/>
                        <a:ext cx="4206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6" name="Object 15"/>
          <p:cNvGraphicFramePr>
            <a:graphicFrameLocks noChangeAspect="1"/>
          </p:cNvGraphicFramePr>
          <p:nvPr/>
        </p:nvGraphicFramePr>
        <p:xfrm>
          <a:off x="7524750" y="1628775"/>
          <a:ext cx="11176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" name="数式" r:id="rId13" imgW="507780" imgH="393529" progId="Equation.3">
                  <p:embed/>
                </p:oleObj>
              </mc:Choice>
              <mc:Fallback>
                <p:oleObj name="数式" r:id="rId13" imgW="50778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1628775"/>
                        <a:ext cx="11176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7" name="AutoShape 16"/>
          <p:cNvSpPr>
            <a:spLocks noChangeArrowheads="1"/>
          </p:cNvSpPr>
          <p:nvPr/>
        </p:nvSpPr>
        <p:spPr bwMode="auto">
          <a:xfrm rot="6034708">
            <a:off x="7350919" y="2588419"/>
            <a:ext cx="606425" cy="2873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2478" name="Text Box 18"/>
          <p:cNvSpPr txBox="1">
            <a:spLocks noChangeArrowheads="1"/>
          </p:cNvSpPr>
          <p:nvPr/>
        </p:nvSpPr>
        <p:spPr bwMode="auto">
          <a:xfrm>
            <a:off x="6291263" y="4314825"/>
            <a:ext cx="2600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FF0000"/>
                </a:solidFill>
              </a:rPr>
              <a:t>最大勾配と最小勾配から</a:t>
            </a:r>
          </a:p>
        </p:txBody>
      </p:sp>
      <p:graphicFrame>
        <p:nvGraphicFramePr>
          <p:cNvPr id="62479" name="Object 20"/>
          <p:cNvGraphicFramePr>
            <a:graphicFrameLocks noChangeAspect="1"/>
          </p:cNvGraphicFramePr>
          <p:nvPr/>
        </p:nvGraphicFramePr>
        <p:xfrm>
          <a:off x="8369300" y="4581525"/>
          <a:ext cx="6667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" name="数式" r:id="rId15" imgW="241195" imgH="203112" progId="Equation.3">
                  <p:embed/>
                </p:oleObj>
              </mc:Choice>
              <mc:Fallback>
                <p:oleObj name="数式" r:id="rId15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9300" y="4581525"/>
                        <a:ext cx="6667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4355976" y="6444044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      20             40              60    (cm</a:t>
            </a:r>
            <a:r>
              <a:rPr kumimoji="1" lang="en-US" altLang="ja-JP" baseline="30000" dirty="0" smtClean="0"/>
              <a:t>3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7944" y="760050"/>
            <a:ext cx="46679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(g)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en-US" altLang="ja-JP" dirty="0" smtClean="0"/>
              <a:t>40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30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20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10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 0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458538" y="6453569"/>
            <a:ext cx="42899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4458538" y="723573"/>
            <a:ext cx="0" cy="57297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/>
        </p:nvSpPr>
        <p:spPr>
          <a:xfrm>
            <a:off x="6344151" y="2941774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451672" y="2869781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793871" y="2263921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563869" y="1551475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7242656" y="1472938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237046" y="1405620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5890691" y="3789792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890690" y="3834670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5789714" y="3941256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5099707" y="5298832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004048" y="5373216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383683"/>
              </p:ext>
            </p:extLst>
          </p:nvPr>
        </p:nvGraphicFramePr>
        <p:xfrm>
          <a:off x="1618828" y="5963369"/>
          <a:ext cx="12969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" name="数式" r:id="rId17" imgW="469800" imgH="203040" progId="Equation.3">
                  <p:embed/>
                </p:oleObj>
              </mc:Choice>
              <mc:Fallback>
                <p:oleObj name="数式" r:id="rId17" imgW="469800" imgH="2030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828" y="5963369"/>
                        <a:ext cx="129698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テキスト ボックス 33"/>
          <p:cNvSpPr txBox="1"/>
          <p:nvPr/>
        </p:nvSpPr>
        <p:spPr>
          <a:xfrm>
            <a:off x="6009833" y="17934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佐藤遼太郎（秀光中等学校）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1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713788" cy="706437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solidFill>
                  <a:srgbClr val="0000FF"/>
                </a:solidFill>
              </a:rPr>
              <a:t>単振り子の周期を測定して重力加速度を測定してみよう</a:t>
            </a:r>
            <a:r>
              <a:rPr lang="ja-JP" altLang="en-US" sz="2800" dirty="0" smtClean="0"/>
              <a:t/>
            </a:r>
            <a:br>
              <a:rPr lang="ja-JP" altLang="en-US" sz="2800" dirty="0" smtClean="0"/>
            </a:br>
            <a:r>
              <a:rPr lang="ja-JP" altLang="en-US" sz="2000" dirty="0" smtClean="0"/>
              <a:t>（</a:t>
            </a:r>
            <a:r>
              <a:rPr lang="en-US" altLang="ja-JP" sz="2000" dirty="0" smtClean="0"/>
              <a:t>2005</a:t>
            </a:r>
            <a:r>
              <a:rPr lang="ja-JP" altLang="en-US" sz="2000" dirty="0" smtClean="0"/>
              <a:t>年第１チャレンジ実験問題）</a:t>
            </a:r>
          </a:p>
        </p:txBody>
      </p:sp>
      <p:pic>
        <p:nvPicPr>
          <p:cNvPr id="63491" name="Picture 5" descr="単振り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23336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2" name="Object 6"/>
          <p:cNvGraphicFramePr>
            <a:graphicFrameLocks noChangeAspect="1"/>
          </p:cNvGraphicFramePr>
          <p:nvPr/>
        </p:nvGraphicFramePr>
        <p:xfrm>
          <a:off x="2411413" y="1557338"/>
          <a:ext cx="27368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6" name="数式" r:id="rId4" imgW="965200" imgH="203200" progId="Equation.3">
                  <p:embed/>
                </p:oleObj>
              </mc:Choice>
              <mc:Fallback>
                <p:oleObj name="数式" r:id="rId4" imgW="965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557338"/>
                        <a:ext cx="27368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7"/>
          <p:cNvGraphicFramePr>
            <a:graphicFrameLocks noChangeAspect="1"/>
          </p:cNvGraphicFramePr>
          <p:nvPr/>
        </p:nvGraphicFramePr>
        <p:xfrm>
          <a:off x="5867400" y="2205038"/>
          <a:ext cx="882650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7" name="数式" r:id="rId6" imgW="482181" imgH="177646" progId="Equation.3">
                  <p:embed/>
                </p:oleObj>
              </mc:Choice>
              <mc:Fallback>
                <p:oleObj name="数式" r:id="rId6" imgW="48218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205038"/>
                        <a:ext cx="882650" cy="32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Line 8"/>
          <p:cNvSpPr>
            <a:spLocks noChangeShapeType="1"/>
          </p:cNvSpPr>
          <p:nvPr/>
        </p:nvSpPr>
        <p:spPr bwMode="auto">
          <a:xfrm>
            <a:off x="5219700" y="1844675"/>
            <a:ext cx="1081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63495" name="Object 9"/>
          <p:cNvGraphicFramePr>
            <a:graphicFrameLocks noChangeAspect="1"/>
          </p:cNvGraphicFramePr>
          <p:nvPr/>
        </p:nvGraphicFramePr>
        <p:xfrm>
          <a:off x="6443663" y="1557338"/>
          <a:ext cx="197961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" name="数式" r:id="rId8" imgW="698197" imgH="203112" progId="Equation.3">
                  <p:embed/>
                </p:oleObj>
              </mc:Choice>
              <mc:Fallback>
                <p:oleObj name="数式" r:id="rId8" imgW="69819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557338"/>
                        <a:ext cx="1979612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129088"/>
              </p:ext>
            </p:extLst>
          </p:nvPr>
        </p:nvGraphicFramePr>
        <p:xfrm>
          <a:off x="5081588" y="1123975"/>
          <a:ext cx="3603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" name="数式" r:id="rId10" imgW="126725" imgH="177415" progId="Equation.3">
                  <p:embed/>
                </p:oleObj>
              </mc:Choice>
              <mc:Fallback>
                <p:oleObj name="数式" r:id="rId10" imgW="126725" imgH="177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1588" y="1123975"/>
                        <a:ext cx="3603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Text Box 11"/>
          <p:cNvSpPr txBox="1">
            <a:spLocks noChangeArrowheads="1"/>
          </p:cNvSpPr>
          <p:nvPr/>
        </p:nvSpPr>
        <p:spPr bwMode="auto">
          <a:xfrm>
            <a:off x="5364163" y="1136675"/>
            <a:ext cx="194414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FF0000"/>
                </a:solidFill>
              </a:rPr>
              <a:t>が</a:t>
            </a:r>
            <a:r>
              <a:rPr lang="ja-JP" altLang="en-US" sz="2400" dirty="0" smtClean="0">
                <a:solidFill>
                  <a:srgbClr val="FF0000"/>
                </a:solidFill>
              </a:rPr>
              <a:t>小さいとき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3498" name="Line 12"/>
          <p:cNvSpPr>
            <a:spLocks noChangeShapeType="1"/>
          </p:cNvSpPr>
          <p:nvPr/>
        </p:nvSpPr>
        <p:spPr bwMode="auto">
          <a:xfrm rot="5400000">
            <a:off x="6841331" y="2385219"/>
            <a:ext cx="5032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63499" name="Object 13"/>
          <p:cNvGraphicFramePr>
            <a:graphicFrameLocks noChangeAspect="1"/>
          </p:cNvGraphicFramePr>
          <p:nvPr/>
        </p:nvGraphicFramePr>
        <p:xfrm>
          <a:off x="6354763" y="2295525"/>
          <a:ext cx="2159000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" name="数式" r:id="rId12" imgW="761669" imgH="393529" progId="Equation.3">
                  <p:embed/>
                </p:oleObj>
              </mc:Choice>
              <mc:Fallback>
                <p:oleObj name="数式" r:id="rId12" imgW="7616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4763" y="2295525"/>
                        <a:ext cx="2159000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3059113" y="3059113"/>
            <a:ext cx="3914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>
                <a:solidFill>
                  <a:srgbClr val="000000"/>
                </a:solidFill>
              </a:rPr>
              <a:t>よって</a:t>
            </a:r>
            <a:r>
              <a:rPr lang="en-US" altLang="ja-JP" sz="36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ja-JP" altLang="en-US" sz="2400">
                <a:solidFill>
                  <a:srgbClr val="000000"/>
                </a:solidFill>
              </a:rPr>
              <a:t>方向の運動方程式は</a:t>
            </a:r>
          </a:p>
        </p:txBody>
      </p:sp>
      <p:graphicFrame>
        <p:nvGraphicFramePr>
          <p:cNvPr id="6350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299866"/>
              </p:ext>
            </p:extLst>
          </p:nvPr>
        </p:nvGraphicFramePr>
        <p:xfrm>
          <a:off x="2835343" y="3677097"/>
          <a:ext cx="2447925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1" name="数式" r:id="rId14" imgW="1040948" imgH="418918" progId="Equation.3">
                  <p:embed/>
                </p:oleObj>
              </mc:Choice>
              <mc:Fallback>
                <p:oleObj name="数式" r:id="rId14" imgW="1040948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343" y="3677097"/>
                        <a:ext cx="2447925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2" name="Text Box 16"/>
          <p:cNvSpPr txBox="1">
            <a:spLocks noChangeArrowheads="1"/>
          </p:cNvSpPr>
          <p:nvPr/>
        </p:nvSpPr>
        <p:spPr bwMode="auto">
          <a:xfrm>
            <a:off x="2916238" y="4996036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周期</a:t>
            </a:r>
          </a:p>
        </p:txBody>
      </p:sp>
      <p:graphicFrame>
        <p:nvGraphicFramePr>
          <p:cNvPr id="6350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04051"/>
              </p:ext>
            </p:extLst>
          </p:nvPr>
        </p:nvGraphicFramePr>
        <p:xfrm>
          <a:off x="3946525" y="4730750"/>
          <a:ext cx="1427163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2" name="数式" r:id="rId16" imgW="609480" imgH="419040" progId="Equation.3">
                  <p:embed/>
                </p:oleObj>
              </mc:Choice>
              <mc:Fallback>
                <p:oleObj name="数式" r:id="rId16" imgW="609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525" y="4730750"/>
                        <a:ext cx="1427163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4" name="Line 18"/>
          <p:cNvSpPr>
            <a:spLocks noChangeShapeType="1"/>
          </p:cNvSpPr>
          <p:nvPr/>
        </p:nvSpPr>
        <p:spPr bwMode="auto">
          <a:xfrm>
            <a:off x="5651500" y="5237336"/>
            <a:ext cx="6492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6350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133551"/>
              </p:ext>
            </p:extLst>
          </p:nvPr>
        </p:nvGraphicFramePr>
        <p:xfrm>
          <a:off x="6515100" y="4653136"/>
          <a:ext cx="1728788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3" name="数式" r:id="rId18" imgW="799753" imgH="469696" progId="Equation.3">
                  <p:embed/>
                </p:oleObj>
              </mc:Choice>
              <mc:Fallback>
                <p:oleObj name="数式" r:id="rId18" imgW="799753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4653136"/>
                        <a:ext cx="1728788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5016500" y="1052736"/>
            <a:ext cx="2076450" cy="528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709988" y="4695999"/>
            <a:ext cx="1941512" cy="1044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67744" y="5812581"/>
            <a:ext cx="3371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0070C0"/>
                </a:solidFill>
              </a:rPr>
              <a:t>パラメータを変える？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3968" y="621814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i="1" dirty="0" smtClean="0">
                <a:solidFill>
                  <a:srgbClr val="FF0000"/>
                </a:solidFill>
              </a:rPr>
              <a:t>⇒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L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,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,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θ</a:t>
            </a:r>
            <a:r>
              <a:rPr kumimoji="1" lang="ja-JP" altLang="en-US" sz="2800" i="1" dirty="0" smtClean="0">
                <a:solidFill>
                  <a:srgbClr val="FF0000"/>
                </a:solidFill>
              </a:rPr>
              <a:t>を変えたらどうなる？</a:t>
            </a:r>
            <a:endParaRPr kumimoji="1" lang="ja-JP" altLang="en-US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388840"/>
              </p:ext>
            </p:extLst>
          </p:nvPr>
        </p:nvGraphicFramePr>
        <p:xfrm>
          <a:off x="6156176" y="3680363"/>
          <a:ext cx="2612380" cy="97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" name="数式" r:id="rId20" imgW="1193760" imgH="444240" progId="Equation.3">
                  <p:embed/>
                </p:oleObj>
              </mc:Choice>
              <mc:Fallback>
                <p:oleObj name="数式" r:id="rId20" imgW="1193760" imgH="4442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3680363"/>
                        <a:ext cx="2612380" cy="972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右矢印 4"/>
          <p:cNvSpPr/>
          <p:nvPr/>
        </p:nvSpPr>
        <p:spPr>
          <a:xfrm>
            <a:off x="5393531" y="4077072"/>
            <a:ext cx="546621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単振り子触れ角依存性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77242"/>
            <a:ext cx="6696075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3825875" y="4478338"/>
            <a:ext cx="2978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>
                <a:solidFill>
                  <a:srgbClr val="000000"/>
                </a:solidFill>
              </a:rPr>
              <a:t>触れ角</a:t>
            </a:r>
            <a:r>
              <a:rPr lang="en-US" altLang="ja-JP" sz="2400">
                <a:solidFill>
                  <a:srgbClr val="000000"/>
                </a:solidFill>
              </a:rPr>
              <a:t>θ</a:t>
            </a:r>
            <a:r>
              <a:rPr lang="ja-JP" altLang="en-US" sz="2400">
                <a:solidFill>
                  <a:srgbClr val="000000"/>
                </a:solidFill>
              </a:rPr>
              <a:t>を変えて、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θ→</a:t>
            </a:r>
            <a:r>
              <a:rPr lang="ja-JP" altLang="en-US" sz="2400">
                <a:solidFill>
                  <a:srgbClr val="000000"/>
                </a:solidFill>
              </a:rPr>
              <a:t>０</a:t>
            </a:r>
            <a:r>
              <a:rPr lang="en-US" altLang="ja-JP" sz="2400">
                <a:solidFill>
                  <a:srgbClr val="000000"/>
                </a:solidFill>
              </a:rPr>
              <a:t>°</a:t>
            </a:r>
            <a:r>
              <a:rPr lang="ja-JP" altLang="en-US" sz="2400">
                <a:solidFill>
                  <a:srgbClr val="000000"/>
                </a:solidFill>
              </a:rPr>
              <a:t>の極限をとる</a:t>
            </a: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266"/>
            <a:ext cx="8229600" cy="706438"/>
          </a:xfrm>
        </p:spPr>
        <p:txBody>
          <a:bodyPr/>
          <a:lstStyle/>
          <a:p>
            <a:pPr eaLnBrk="1" hangingPunct="1"/>
            <a:r>
              <a:rPr lang="ja-JP" altLang="en-US" sz="3200" dirty="0" smtClean="0"/>
              <a:t>近似式の意味をよく考えてパラメータを設定</a:t>
            </a:r>
          </a:p>
        </p:txBody>
      </p:sp>
    </p:spTree>
    <p:extLst>
      <p:ext uri="{BB962C8B-B14F-4D97-AF65-F5344CB8AC3E}">
        <p14:creationId xmlns:p14="http://schemas.microsoft.com/office/powerpoint/2010/main" val="4586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テキスト ボックス 4"/>
          <p:cNvSpPr txBox="1">
            <a:spLocks noChangeArrowheads="1"/>
          </p:cNvSpPr>
          <p:nvPr/>
        </p:nvSpPr>
        <p:spPr bwMode="auto">
          <a:xfrm>
            <a:off x="323528" y="188913"/>
            <a:ext cx="8903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70C0"/>
                </a:solidFill>
                <a:latin typeface="Arial" panose="020B0604020202020204" pitchFamily="34" charset="0"/>
              </a:rPr>
              <a:t>第２</a:t>
            </a:r>
            <a:r>
              <a:rPr lang="ja-JP" altLang="en-US" dirty="0" smtClean="0">
                <a:solidFill>
                  <a:srgbClr val="0070C0"/>
                </a:solidFill>
                <a:latin typeface="Arial" panose="020B0604020202020204" pitchFamily="34" charset="0"/>
              </a:rPr>
              <a:t>チャレンジ（全国大会）  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</a:rPr>
              <a:t>8</a:t>
            </a:r>
            <a:r>
              <a:rPr lang="ja-JP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</a:rPr>
              <a:t>19</a:t>
            </a:r>
            <a:r>
              <a:rPr lang="ja-JP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日～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</a:rPr>
              <a:t>22</a:t>
            </a:r>
            <a:r>
              <a:rPr lang="ja-JP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日　</a:t>
            </a:r>
            <a:r>
              <a:rPr lang="ja-JP" alt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つくばカピオ</a:t>
            </a:r>
            <a:endParaRPr lang="ja-JP" altLang="en-US" sz="2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テキスト ボックス 5"/>
          <p:cNvSpPr txBox="1">
            <a:spLocks noChangeArrowheads="1"/>
          </p:cNvSpPr>
          <p:nvPr/>
        </p:nvSpPr>
        <p:spPr bwMode="auto">
          <a:xfrm>
            <a:off x="755650" y="836613"/>
            <a:ext cx="838835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１．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選ばれた１００名の選手と役員が３泊４日の合宿</a:t>
            </a:r>
            <a:endParaRPr lang="en-US" altLang="ja-JP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 （１）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試験だけでなく、研究所見学、実験出店、講演会も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 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（２）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選手たちの交流⇒大学進学後も交流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２．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理論コンテスト  ５時間</a:t>
            </a:r>
            <a:endParaRPr lang="en-US" altLang="ja-JP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（１）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国際物理オリンピックレベルの長大な問題</a:t>
            </a:r>
            <a:endParaRPr lang="en-US" altLang="ja-JP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（２）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しかし、丁寧な誘導問題から始まる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　　　　　　⇒ 知識を問う試験ではない。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　　　　　　　　論理的に順序よく考えられるかどうか。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（３）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最先端の科学技術から題材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　　　</a:t>
            </a:r>
            <a:r>
              <a:rPr lang="ja-JP" altLang="en-US" sz="2400">
                <a:latin typeface="Arial" panose="020B0604020202020204" pitchFamily="34" charset="0"/>
              </a:rPr>
              <a:t>問題を解くことによって高度な物理を楽しめる</a:t>
            </a:r>
            <a:endParaRPr lang="en-US" altLang="ja-JP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３．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実験コンテスト  ５時間</a:t>
            </a:r>
            <a:endParaRPr lang="en-US" altLang="ja-JP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(1) 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選手一人一人に実験キットが与えられ、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           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装置を自分で組み立てて実験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     (2) </a:t>
            </a:r>
            <a:r>
              <a:rPr lang="ja-JP" altLang="en-US" sz="2400">
                <a:latin typeface="Arial" panose="020B0604020202020204" pitchFamily="34" charset="0"/>
              </a:rPr>
              <a:t>データをもとにグラフを描いて解析</a:t>
            </a:r>
            <a:endParaRPr lang="en-US" altLang="ja-JP" sz="2400">
              <a:latin typeface="Arial" panose="020B0604020202020204" pitchFamily="34" charset="0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0" y="773113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テキスト ボックス 4"/>
          <p:cNvSpPr txBox="1">
            <a:spLocks noChangeArrowheads="1"/>
          </p:cNvSpPr>
          <p:nvPr/>
        </p:nvSpPr>
        <p:spPr bwMode="auto">
          <a:xfrm>
            <a:off x="947738" y="115888"/>
            <a:ext cx="71962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70C0"/>
                </a:solidFill>
                <a:latin typeface="Arial" panose="020B0604020202020204" pitchFamily="34" charset="0"/>
              </a:rPr>
              <a:t>第２チャレンジ実験コンテスト  </a:t>
            </a:r>
            <a:r>
              <a:rPr lang="en-US" altLang="ja-JP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2014</a:t>
            </a:r>
            <a:r>
              <a:rPr lang="ja-JP" alt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年</a:t>
            </a:r>
            <a:r>
              <a:rPr lang="ja-JP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　</a:t>
            </a:r>
            <a:r>
              <a:rPr lang="ja-JP" alt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岡山</a:t>
            </a:r>
            <a:endParaRPr lang="ja-JP" altLang="en-US" sz="2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773113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/>
          <a:stretch>
            <a:fillRect/>
          </a:stretch>
        </p:blipFill>
        <p:spPr bwMode="auto">
          <a:xfrm>
            <a:off x="2537784" y="875878"/>
            <a:ext cx="6606216" cy="521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7013"/>
            <a:ext cx="4427984" cy="3320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0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341095"/>
              </p:ext>
            </p:extLst>
          </p:nvPr>
        </p:nvGraphicFramePr>
        <p:xfrm>
          <a:off x="539552" y="840909"/>
          <a:ext cx="8136904" cy="5820196"/>
        </p:xfrm>
        <a:graphic>
          <a:graphicData uri="http://schemas.openxmlformats.org/drawingml/2006/table">
            <a:tbl>
              <a:tblPr firstRow="1" firstCol="1" bandRow="1"/>
              <a:tblGrid>
                <a:gridCol w="1102029"/>
                <a:gridCol w="7034875"/>
              </a:tblGrid>
              <a:tr h="44269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b="1" kern="100" dirty="0" smtClean="0">
                        <a:solidFill>
                          <a:srgbClr val="FFFFFF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b="1" kern="100" dirty="0" smtClean="0">
                          <a:solidFill>
                            <a:srgbClr val="FFFFFF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b="1" kern="100" dirty="0" smtClean="0">
                        <a:solidFill>
                          <a:srgbClr val="FFFFFF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b="1" kern="100" dirty="0" smtClean="0">
                          <a:solidFill>
                            <a:srgbClr val="FFFFFF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テーマ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2140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2014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重力加速度・ホール効果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455812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2013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熱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伝導と電気伝導，熱放射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2012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剛体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の回転運動，歳差運動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2011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電気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回路，オシロ，歪ゲージ，コンデンサー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2010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光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，屈折率，偏光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2009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バネ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の弾性，力学的エネルギーの保存と運動量の保存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2008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超音波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の波長，反射，干渉，回折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2007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弦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の振動，単振り子，パラメトリック励振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2006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電磁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誘導（渦電流による運動の抑制），ガウス加速器</a:t>
                      </a: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単極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モーター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7655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2005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kern="100" dirty="0" smtClean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を使った光の回折，プランク定数の測定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763688" y="241484"/>
            <a:ext cx="5960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第２チャレンジ 実験コンテストのテーマ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7149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4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5"/>
          <p:cNvCxnSpPr/>
          <p:nvPr/>
        </p:nvCxnSpPr>
        <p:spPr>
          <a:xfrm>
            <a:off x="6804025" y="5516563"/>
            <a:ext cx="2889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8" name="テキスト ボックス 6"/>
          <p:cNvSpPr txBox="1">
            <a:spLocks noChangeArrowheads="1"/>
          </p:cNvSpPr>
          <p:nvPr/>
        </p:nvSpPr>
        <p:spPr bwMode="auto">
          <a:xfrm>
            <a:off x="7026275" y="5334000"/>
            <a:ext cx="844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2014</a:t>
            </a:r>
            <a:r>
              <a:rPr lang="ja-JP" altLang="en-US" sz="1600">
                <a:latin typeface="Arial" panose="020B0604020202020204" pitchFamily="34" charset="0"/>
              </a:rPr>
              <a:t>年</a:t>
            </a:r>
          </a:p>
        </p:txBody>
      </p:sp>
      <p:cxnSp>
        <p:nvCxnSpPr>
          <p:cNvPr id="8" name="直線コネクタ 7"/>
          <p:cNvCxnSpPr/>
          <p:nvPr/>
        </p:nvCxnSpPr>
        <p:spPr>
          <a:xfrm>
            <a:off x="6784975" y="4945063"/>
            <a:ext cx="2889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0" name="テキスト ボックス 8"/>
          <p:cNvSpPr txBox="1">
            <a:spLocks noChangeArrowheads="1"/>
          </p:cNvSpPr>
          <p:nvPr/>
        </p:nvSpPr>
        <p:spPr bwMode="auto">
          <a:xfrm>
            <a:off x="7007225" y="4762500"/>
            <a:ext cx="844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2005</a:t>
            </a:r>
            <a:r>
              <a:rPr lang="ja-JP" altLang="en-US" sz="1600">
                <a:latin typeface="Arial" panose="020B0604020202020204" pitchFamily="34" charset="0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786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テキスト ボックス 4"/>
          <p:cNvSpPr txBox="1">
            <a:spLocks noChangeArrowheads="1"/>
          </p:cNvSpPr>
          <p:nvPr/>
        </p:nvSpPr>
        <p:spPr bwMode="auto">
          <a:xfrm>
            <a:off x="3348038" y="115888"/>
            <a:ext cx="2695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70C0"/>
                </a:solidFill>
                <a:latin typeface="Arial" panose="020B0604020202020204" pitchFamily="34" charset="0"/>
              </a:rPr>
              <a:t>第１チャレンジ</a:t>
            </a:r>
          </a:p>
        </p:txBody>
      </p:sp>
      <p:sp>
        <p:nvSpPr>
          <p:cNvPr id="68611" name="テキスト ボックス 5"/>
          <p:cNvSpPr txBox="1">
            <a:spLocks noChangeArrowheads="1"/>
          </p:cNvSpPr>
          <p:nvPr/>
        </p:nvSpPr>
        <p:spPr bwMode="auto">
          <a:xfrm>
            <a:off x="755650" y="836613"/>
            <a:ext cx="80645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Arial" panose="020B0604020202020204" pitchFamily="34" charset="0"/>
              </a:rPr>
              <a:t>１．</a:t>
            </a:r>
            <a:r>
              <a:rPr lang="ja-JP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理論コンテスト 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r>
              <a:rPr lang="ja-JP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12</a:t>
            </a:r>
            <a:r>
              <a:rPr lang="ja-JP" alt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日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ja-JP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日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　</a:t>
            </a:r>
            <a:r>
              <a:rPr lang="ja-JP" altLang="en-US" sz="2400" b="1" dirty="0">
                <a:latin typeface="Arial" panose="020B0604020202020204" pitchFamily="34" charset="0"/>
              </a:rPr>
              <a:t>（１）</a:t>
            </a:r>
            <a:r>
              <a:rPr lang="ja-JP" altLang="en-US" sz="2400" dirty="0">
                <a:latin typeface="Arial" panose="020B0604020202020204" pitchFamily="34" charset="0"/>
              </a:rPr>
              <a:t>多肢選択のマークシート方式の９０分の試験</a:t>
            </a:r>
            <a:endParaRPr lang="en-US" altLang="ja-JP" sz="20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　</a:t>
            </a:r>
            <a:r>
              <a:rPr lang="ja-JP" altLang="en-US" sz="2400" b="1" dirty="0">
                <a:latin typeface="Arial" panose="020B0604020202020204" pitchFamily="34" charset="0"/>
              </a:rPr>
              <a:t>（２）</a:t>
            </a:r>
            <a:r>
              <a:rPr lang="ja-JP" altLang="en-US" sz="2400" dirty="0">
                <a:latin typeface="Arial" panose="020B0604020202020204" pitchFamily="34" charset="0"/>
              </a:rPr>
              <a:t>教科書・参考書などを試験会場に持ち込み可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　　　　　　　⇒ 知識を問う試験ではない。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　　　　　　　　　論理的に順序よく考えられるかどうか。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　</a:t>
            </a:r>
            <a:r>
              <a:rPr lang="ja-JP" altLang="en-US" sz="2400" b="1" dirty="0">
                <a:latin typeface="Arial" panose="020B0604020202020204" pitchFamily="34" charset="0"/>
              </a:rPr>
              <a:t>（３）</a:t>
            </a:r>
            <a:r>
              <a:rPr lang="ja-JP" altLang="en-US" sz="2400" dirty="0">
                <a:latin typeface="Arial" panose="020B0604020202020204" pitchFamily="34" charset="0"/>
              </a:rPr>
              <a:t>中学理科から高校物理の範囲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　</a:t>
            </a:r>
            <a:r>
              <a:rPr lang="ja-JP" altLang="en-US" sz="2400" b="1" dirty="0">
                <a:latin typeface="Arial" panose="020B0604020202020204" pitchFamily="34" charset="0"/>
              </a:rPr>
              <a:t>（４）</a:t>
            </a:r>
            <a:r>
              <a:rPr lang="ja-JP" altLang="en-US" sz="2400" dirty="0">
                <a:latin typeface="Arial" panose="020B0604020202020204" pitchFamily="34" charset="0"/>
              </a:rPr>
              <a:t>日常の体験やよく目にする自然現象に基づく物理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Arial" panose="020B0604020202020204" pitchFamily="34" charset="0"/>
              </a:rPr>
              <a:t>２．</a:t>
            </a:r>
            <a:r>
              <a:rPr lang="ja-JP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実験課題レポート</a:t>
            </a:r>
            <a:r>
              <a:rPr lang="ja-JP" altLang="en-US" sz="2800" dirty="0">
                <a:latin typeface="Arial" panose="020B0604020202020204" pitchFamily="34" charset="0"/>
              </a:rPr>
              <a:t>　　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</a:rPr>
              <a:t> 6</a:t>
            </a:r>
            <a:r>
              <a:rPr lang="ja-JP" alt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19</a:t>
            </a:r>
            <a:r>
              <a:rPr lang="ja-JP" alt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日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ja-JP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金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  <a:r>
              <a:rPr lang="ja-JP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郵送締め切り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>
              <a:lnSpc>
                <a:spcPts val="3300"/>
              </a:lnSpc>
              <a:spcBef>
                <a:spcPct val="0"/>
              </a:spcBef>
              <a:buNone/>
            </a:pPr>
            <a:r>
              <a:rPr lang="ja-JP" altLang="en-US" sz="2800" dirty="0">
                <a:latin typeface="Arial" panose="020B0604020202020204" pitchFamily="34" charset="0"/>
              </a:rPr>
              <a:t>　　　</a:t>
            </a:r>
            <a:r>
              <a:rPr lang="ja-JP" altLang="en-US" sz="2800" dirty="0" smtClean="0">
                <a:latin typeface="Arial" panose="020B0604020202020204" pitchFamily="34" charset="0"/>
              </a:rPr>
              <a:t>「</a:t>
            </a:r>
            <a:r>
              <a:rPr lang="ja-JP" altLang="en-US" sz="2800" dirty="0">
                <a:solidFill>
                  <a:srgbClr val="CC0066"/>
                </a:solidFill>
                <a:latin typeface="Arial" panose="020B0604020202020204" pitchFamily="34" charset="0"/>
              </a:rPr>
              <a:t>摩擦係数を測ってみよう</a:t>
            </a:r>
            <a:r>
              <a:rPr lang="ja-JP" altLang="en-US" sz="2800" dirty="0" smtClean="0">
                <a:latin typeface="Arial" panose="020B0604020202020204" pitchFamily="34" charset="0"/>
              </a:rPr>
              <a:t>」</a:t>
            </a:r>
            <a:endParaRPr lang="en-US" altLang="ja-JP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Arial" panose="020B0604020202020204" pitchFamily="34" charset="0"/>
              </a:rPr>
              <a:t>　　</a:t>
            </a:r>
            <a:r>
              <a:rPr lang="en-US" altLang="ja-JP" sz="2400" dirty="0">
                <a:latin typeface="Arial" panose="020B0604020202020204" pitchFamily="34" charset="0"/>
              </a:rPr>
              <a:t>(1) </a:t>
            </a:r>
            <a:r>
              <a:rPr lang="ja-JP" altLang="en-US" sz="2400" dirty="0">
                <a:latin typeface="Arial" panose="020B0604020202020204" pitchFamily="34" charset="0"/>
              </a:rPr>
              <a:t>家庭や学校で身の回りの器具を使って実験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</a:rPr>
              <a:t>     (2) </a:t>
            </a:r>
            <a:r>
              <a:rPr lang="ja-JP" altLang="en-US" sz="2400" dirty="0">
                <a:latin typeface="Arial" panose="020B0604020202020204" pitchFamily="34" charset="0"/>
              </a:rPr>
              <a:t>自分なりの興味や視点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</a:rPr>
              <a:t>     (3) </a:t>
            </a:r>
            <a:r>
              <a:rPr lang="ja-JP" altLang="en-US" sz="2400" dirty="0">
                <a:latin typeface="Arial" panose="020B0604020202020204" pitchFamily="34" charset="0"/>
              </a:rPr>
              <a:t>レポート：セクションに区切り、グラフや図などを利用</a:t>
            </a:r>
            <a:endParaRPr lang="en-US" altLang="ja-JP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</a:rPr>
              <a:t>     (4) </a:t>
            </a:r>
            <a:r>
              <a:rPr lang="ja-JP" altLang="en-US" sz="2400" dirty="0">
                <a:latin typeface="Arial" panose="020B0604020202020204" pitchFamily="34" charset="0"/>
              </a:rPr>
              <a:t>優秀実験レポート賞（理論成績に関わらず）</a:t>
            </a:r>
            <a:endParaRPr lang="en-US" altLang="ja-JP" sz="2400" dirty="0">
              <a:latin typeface="Arial" panose="020B0604020202020204" pitchFamily="34" charset="0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9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テキスト ボックス 4"/>
          <p:cNvSpPr txBox="1">
            <a:spLocks noChangeArrowheads="1"/>
          </p:cNvSpPr>
          <p:nvPr/>
        </p:nvSpPr>
        <p:spPr bwMode="auto">
          <a:xfrm>
            <a:off x="838200" y="188913"/>
            <a:ext cx="7467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</a:rPr>
              <a:t>第１チャレンジ（２０１３年）</a:t>
            </a:r>
            <a:endParaRPr lang="en-US" altLang="ja-JP" sz="2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</a:rPr>
              <a:t>理論コンテストと実験課題レポートの成績の関係</a:t>
            </a:r>
          </a:p>
        </p:txBody>
      </p:sp>
      <p:pic>
        <p:nvPicPr>
          <p:cNvPr id="69635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41438"/>
            <a:ext cx="8242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5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テキスト ボックス 4"/>
          <p:cNvSpPr txBox="1">
            <a:spLocks noChangeArrowheads="1"/>
          </p:cNvSpPr>
          <p:nvPr/>
        </p:nvSpPr>
        <p:spPr bwMode="auto">
          <a:xfrm>
            <a:off x="1258888" y="161925"/>
            <a:ext cx="6444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70C0"/>
                </a:solidFill>
                <a:latin typeface="Arial" panose="020B0604020202020204" pitchFamily="34" charset="0"/>
              </a:rPr>
              <a:t>第２チャレンジ 選手と役員 </a:t>
            </a:r>
            <a:r>
              <a:rPr lang="en-US" altLang="ja-JP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2014</a:t>
            </a:r>
            <a:r>
              <a:rPr lang="ja-JP" alt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年岡山</a:t>
            </a:r>
            <a:endParaRPr lang="ja-JP" altLang="en-US" sz="24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773113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" y="1258477"/>
            <a:ext cx="9126421" cy="53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179513" y="692696"/>
            <a:ext cx="8856984" cy="64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  <a:latin typeface="+mj-lt"/>
              </a:rPr>
              <a:t>２００５年   </a:t>
            </a:r>
            <a:r>
              <a:rPr lang="ja-JP" altLang="en-US" sz="2100" dirty="0" smtClean="0"/>
              <a:t>単振り子</a:t>
            </a:r>
            <a:r>
              <a:rPr lang="ja-JP" altLang="en-US" sz="2100" dirty="0" smtClean="0">
                <a:solidFill>
                  <a:srgbClr val="000000"/>
                </a:solidFill>
              </a:rPr>
              <a:t>の振動周期を測定し、</a:t>
            </a:r>
            <a:r>
              <a:rPr lang="ja-JP" altLang="en-US" sz="2100" dirty="0" smtClean="0">
                <a:solidFill>
                  <a:srgbClr val="FF0000"/>
                </a:solidFill>
              </a:rPr>
              <a:t>重力加速度</a:t>
            </a:r>
            <a:r>
              <a:rPr lang="ja-JP" altLang="en-US" sz="2100" dirty="0" smtClean="0"/>
              <a:t>を測定しなさい</a:t>
            </a:r>
            <a:r>
              <a:rPr lang="ja-JP" altLang="en-US" sz="2100" dirty="0" smtClean="0">
                <a:solidFill>
                  <a:srgbClr val="000000"/>
                </a:solidFill>
              </a:rPr>
              <a:t>。 </a:t>
            </a:r>
            <a:endParaRPr lang="en-US" altLang="ja-JP" sz="21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２００６年</a:t>
            </a:r>
            <a:r>
              <a:rPr lang="ja-JP" altLang="en-US" sz="2100" dirty="0" smtClean="0">
                <a:solidFill>
                  <a:srgbClr val="000000"/>
                </a:solidFill>
              </a:rPr>
              <a:t>　　</a:t>
            </a:r>
            <a:r>
              <a:rPr lang="ja-JP" altLang="en-US" sz="2100" dirty="0" smtClean="0">
                <a:solidFill>
                  <a:srgbClr val="FF0000"/>
                </a:solidFill>
              </a:rPr>
              <a:t>空気の密度</a:t>
            </a:r>
            <a:r>
              <a:rPr lang="ja-JP" altLang="en-US" sz="2100" dirty="0" smtClean="0"/>
              <a:t>を測定しなさい</a:t>
            </a:r>
            <a:r>
              <a:rPr lang="ja-JP" altLang="en-US" sz="2100" dirty="0" smtClean="0">
                <a:solidFill>
                  <a:srgbClr val="000000"/>
                </a:solidFill>
              </a:rPr>
              <a:t>。</a:t>
            </a: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２００７年　　</a:t>
            </a:r>
            <a:r>
              <a:rPr lang="ja-JP" altLang="en-US" sz="2100" dirty="0" smtClean="0">
                <a:solidFill>
                  <a:srgbClr val="000000"/>
                </a:solidFill>
              </a:rPr>
              <a:t>身の回りにある材料を使って、</a:t>
            </a:r>
            <a:r>
              <a:rPr lang="ja-JP" altLang="en-US" sz="2100" dirty="0" smtClean="0">
                <a:solidFill>
                  <a:srgbClr val="FF0000"/>
                </a:solidFill>
              </a:rPr>
              <a:t>楽器を作ってみよう</a:t>
            </a:r>
            <a:r>
              <a:rPr lang="ja-JP" altLang="en-US" sz="2100" dirty="0" smtClean="0">
                <a:solidFill>
                  <a:srgbClr val="000000"/>
                </a:solidFill>
              </a:rPr>
              <a:t>。</a:t>
            </a:r>
            <a:endParaRPr lang="en-US" altLang="ja-JP" sz="21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dirty="0">
                <a:solidFill>
                  <a:srgbClr val="000000"/>
                </a:solidFill>
              </a:rPr>
              <a:t>　</a:t>
            </a:r>
            <a:r>
              <a:rPr lang="ja-JP" altLang="en-US" sz="2100" dirty="0" smtClean="0">
                <a:solidFill>
                  <a:srgbClr val="000000"/>
                </a:solidFill>
              </a:rPr>
              <a:t>　　　　　　　音程（音の高さ）は何によって決まるか？</a:t>
            </a:r>
            <a:endParaRPr lang="en-US" altLang="ja-JP" sz="21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２００８年　　</a:t>
            </a:r>
            <a:r>
              <a:rPr lang="ja-JP" altLang="en-US" sz="2100" dirty="0" smtClean="0">
                <a:solidFill>
                  <a:srgbClr val="FF0000"/>
                </a:solidFill>
              </a:rPr>
              <a:t>連</a:t>
            </a:r>
            <a:r>
              <a:rPr lang="ja-JP" altLang="en-US" sz="2100" dirty="0">
                <a:solidFill>
                  <a:srgbClr val="FF0000"/>
                </a:solidFill>
              </a:rPr>
              <a:t>成振り</a:t>
            </a:r>
            <a:r>
              <a:rPr lang="ja-JP" altLang="en-US" sz="2100" dirty="0" smtClean="0">
                <a:solidFill>
                  <a:srgbClr val="FF0000"/>
                </a:solidFill>
              </a:rPr>
              <a:t>子</a:t>
            </a:r>
            <a:r>
              <a:rPr lang="ja-JP" altLang="en-US" sz="2100" dirty="0" smtClean="0">
                <a:solidFill>
                  <a:srgbClr val="000000"/>
                </a:solidFill>
              </a:rPr>
              <a:t>の運動の規則性を調べよう。</a:t>
            </a: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２００９年 </a:t>
            </a:r>
            <a:r>
              <a:rPr lang="en-US" altLang="ja-JP" sz="2100" dirty="0" smtClean="0">
                <a:latin typeface="+mj-ea"/>
                <a:ea typeface="+mj-ea"/>
              </a:rPr>
              <a:t>(A, B</a:t>
            </a:r>
            <a:r>
              <a:rPr lang="ja-JP" altLang="en-US" sz="2100" dirty="0" smtClean="0">
                <a:latin typeface="+mj-ea"/>
                <a:ea typeface="+mj-ea"/>
              </a:rPr>
              <a:t>どちらか選択</a:t>
            </a:r>
            <a:r>
              <a:rPr lang="en-US" altLang="ja-JP" sz="2100" dirty="0" smtClean="0">
                <a:latin typeface="+mj-ea"/>
                <a:ea typeface="+mj-ea"/>
              </a:rPr>
              <a:t>)</a:t>
            </a: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　　　</a:t>
            </a:r>
            <a:r>
              <a:rPr lang="ja-JP" altLang="en-US" sz="2100" dirty="0" smtClean="0">
                <a:solidFill>
                  <a:srgbClr val="000000"/>
                </a:solidFill>
              </a:rPr>
              <a:t>（</a:t>
            </a:r>
            <a:r>
              <a:rPr lang="ja-JP" altLang="en-US" sz="2100" dirty="0">
                <a:solidFill>
                  <a:srgbClr val="000000"/>
                </a:solidFill>
              </a:rPr>
              <a:t>Ａ）　</a:t>
            </a:r>
            <a:r>
              <a:rPr lang="ja-JP" altLang="en-US" sz="2100" dirty="0" smtClean="0">
                <a:solidFill>
                  <a:srgbClr val="FF0000"/>
                </a:solidFill>
              </a:rPr>
              <a:t>ボールの跳ね返り</a:t>
            </a:r>
            <a:r>
              <a:rPr lang="ja-JP" altLang="en-US" sz="2100" dirty="0" smtClean="0">
                <a:solidFill>
                  <a:srgbClr val="000000"/>
                </a:solidFill>
              </a:rPr>
              <a:t>：</a:t>
            </a:r>
            <a:r>
              <a:rPr lang="ja-JP" altLang="en-US" sz="2100" dirty="0">
                <a:solidFill>
                  <a:srgbClr val="000000"/>
                </a:solidFill>
              </a:rPr>
              <a:t>　ボールなどをいろいろな高さ</a:t>
            </a:r>
            <a:r>
              <a:rPr lang="ja-JP" altLang="en-US" sz="2100" dirty="0" smtClean="0">
                <a:solidFill>
                  <a:srgbClr val="000000"/>
                </a:solidFill>
              </a:rPr>
              <a:t>から落とし，</a:t>
            </a:r>
            <a:endParaRPr lang="en-US" altLang="ja-JP" sz="21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dirty="0">
                <a:solidFill>
                  <a:srgbClr val="000000"/>
                </a:solidFill>
              </a:rPr>
              <a:t>　</a:t>
            </a:r>
            <a:r>
              <a:rPr lang="ja-JP" altLang="en-US" sz="2100" dirty="0" smtClean="0">
                <a:solidFill>
                  <a:srgbClr val="000000"/>
                </a:solidFill>
              </a:rPr>
              <a:t>　　　　　　　　　　　　　　　　　跳ね返る</a:t>
            </a:r>
            <a:r>
              <a:rPr lang="ja-JP" altLang="en-US" sz="2100" dirty="0">
                <a:solidFill>
                  <a:srgbClr val="000000"/>
                </a:solidFill>
              </a:rPr>
              <a:t>高さを測定して</a:t>
            </a:r>
            <a:r>
              <a:rPr lang="ja-JP" altLang="en-US" sz="2100" dirty="0">
                <a:solidFill>
                  <a:srgbClr val="FF0000"/>
                </a:solidFill>
              </a:rPr>
              <a:t>規則性を見出そう</a:t>
            </a:r>
            <a:r>
              <a:rPr lang="ja-JP" altLang="en-US" sz="2100" dirty="0" smtClean="0">
                <a:solidFill>
                  <a:srgbClr val="000000"/>
                </a:solidFill>
              </a:rPr>
              <a:t>。</a:t>
            </a:r>
            <a:endParaRPr lang="en-US" altLang="ja-JP" sz="21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dirty="0">
                <a:solidFill>
                  <a:srgbClr val="000000"/>
                </a:solidFill>
              </a:rPr>
              <a:t>　</a:t>
            </a:r>
            <a:r>
              <a:rPr lang="ja-JP" altLang="en-US" sz="2100" dirty="0" smtClean="0">
                <a:solidFill>
                  <a:srgbClr val="000000"/>
                </a:solidFill>
              </a:rPr>
              <a:t>　　（</a:t>
            </a:r>
            <a:r>
              <a:rPr lang="ja-JP" altLang="en-US" sz="2100" dirty="0">
                <a:solidFill>
                  <a:srgbClr val="000000"/>
                </a:solidFill>
              </a:rPr>
              <a:t>Ｂ）　</a:t>
            </a:r>
            <a:r>
              <a:rPr lang="ja-JP" altLang="en-US" sz="2100" dirty="0">
                <a:solidFill>
                  <a:srgbClr val="FF0000"/>
                </a:solidFill>
              </a:rPr>
              <a:t>お湯の</a:t>
            </a:r>
            <a:r>
              <a:rPr lang="ja-JP" altLang="en-US" sz="2100" dirty="0" smtClean="0">
                <a:solidFill>
                  <a:srgbClr val="FF0000"/>
                </a:solidFill>
              </a:rPr>
              <a:t>冷め方</a:t>
            </a:r>
            <a:r>
              <a:rPr lang="ja-JP" altLang="en-US" sz="2100" dirty="0" smtClean="0">
                <a:solidFill>
                  <a:srgbClr val="000000"/>
                </a:solidFill>
              </a:rPr>
              <a:t>：　容器</a:t>
            </a:r>
            <a:r>
              <a:rPr lang="ja-JP" altLang="en-US" sz="2100" dirty="0">
                <a:solidFill>
                  <a:srgbClr val="000000"/>
                </a:solidFill>
              </a:rPr>
              <a:t>に入れた湯がどのように冷めていくの</a:t>
            </a:r>
            <a:r>
              <a:rPr lang="ja-JP" altLang="en-US" sz="2100" dirty="0" smtClean="0">
                <a:solidFill>
                  <a:srgbClr val="000000"/>
                </a:solidFill>
              </a:rPr>
              <a:t>か。</a:t>
            </a:r>
            <a:endParaRPr lang="en-US" altLang="ja-JP" sz="21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２０１０年</a:t>
            </a:r>
            <a:r>
              <a:rPr lang="ja-JP" altLang="en-US" sz="2100" dirty="0" smtClean="0">
                <a:solidFill>
                  <a:srgbClr val="000000"/>
                </a:solidFill>
              </a:rPr>
              <a:t>　　</a:t>
            </a:r>
            <a:r>
              <a:rPr lang="ja-JP" altLang="en-US" sz="2100" dirty="0" smtClean="0">
                <a:solidFill>
                  <a:srgbClr val="FF0000"/>
                </a:solidFill>
              </a:rPr>
              <a:t>氷の密度</a:t>
            </a:r>
            <a:r>
              <a:rPr lang="ja-JP" altLang="en-US" sz="2100" dirty="0" smtClean="0"/>
              <a:t>を測定しなさい。</a:t>
            </a:r>
            <a:endParaRPr lang="en-US" altLang="ja-JP" sz="21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２０１１年</a:t>
            </a:r>
            <a:r>
              <a:rPr lang="ja-JP" altLang="en-US" sz="2100" dirty="0" smtClean="0">
                <a:solidFill>
                  <a:srgbClr val="000000"/>
                </a:solidFill>
              </a:rPr>
              <a:t>　　</a:t>
            </a:r>
            <a:r>
              <a:rPr lang="ja-JP" altLang="en-US" sz="2100" dirty="0" smtClean="0">
                <a:solidFill>
                  <a:srgbClr val="FF0000"/>
                </a:solidFill>
              </a:rPr>
              <a:t>大気圧</a:t>
            </a:r>
            <a:r>
              <a:rPr lang="ja-JP" altLang="en-US" sz="2100" dirty="0" smtClean="0"/>
              <a:t>を測定しなさい。</a:t>
            </a:r>
            <a:endParaRPr lang="en-US" altLang="ja-JP" sz="2100" b="1" dirty="0" smtClean="0">
              <a:solidFill>
                <a:srgbClr val="FF0000"/>
              </a:solidFill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２０１２年</a:t>
            </a:r>
            <a:r>
              <a:rPr lang="ja-JP" altLang="en-US" sz="2100" dirty="0">
                <a:solidFill>
                  <a:srgbClr val="000000"/>
                </a:solidFill>
              </a:rPr>
              <a:t>　</a:t>
            </a:r>
            <a:r>
              <a:rPr lang="ja-JP" altLang="en-US" sz="2100" dirty="0" smtClean="0">
                <a:solidFill>
                  <a:srgbClr val="000000"/>
                </a:solidFill>
              </a:rPr>
              <a:t>　</a:t>
            </a:r>
            <a:r>
              <a:rPr lang="ja-JP" altLang="en-US" sz="2100" dirty="0" smtClean="0">
                <a:solidFill>
                  <a:srgbClr val="FF0000"/>
                </a:solidFill>
              </a:rPr>
              <a:t>音速</a:t>
            </a:r>
            <a:r>
              <a:rPr lang="ja-JP" altLang="en-US" sz="2100" dirty="0" smtClean="0"/>
              <a:t>を測定しなさい。</a:t>
            </a:r>
            <a:endParaRPr lang="en-US" altLang="ja-JP" sz="2100" dirty="0" smtClean="0"/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２０１３年</a:t>
            </a:r>
            <a:r>
              <a:rPr lang="ja-JP" altLang="en-US" sz="2100" dirty="0">
                <a:solidFill>
                  <a:srgbClr val="000000"/>
                </a:solidFill>
              </a:rPr>
              <a:t>　　</a:t>
            </a:r>
            <a:r>
              <a:rPr lang="ja-JP" altLang="en-US" sz="2100" dirty="0" smtClean="0">
                <a:solidFill>
                  <a:srgbClr val="FF0000"/>
                </a:solidFill>
              </a:rPr>
              <a:t>温度計</a:t>
            </a:r>
            <a:r>
              <a:rPr lang="ja-JP" altLang="en-US" sz="2100" dirty="0" smtClean="0"/>
              <a:t>を作ってみよう。</a:t>
            </a:r>
            <a:endParaRPr lang="en-US" altLang="ja-JP" sz="2100" dirty="0"/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２０１４年</a:t>
            </a:r>
            <a:r>
              <a:rPr lang="ja-JP" altLang="en-US" sz="2100" dirty="0">
                <a:solidFill>
                  <a:srgbClr val="000000"/>
                </a:solidFill>
              </a:rPr>
              <a:t>　　</a:t>
            </a:r>
            <a:r>
              <a:rPr lang="ja-JP" altLang="en-US" sz="2100" dirty="0" smtClean="0">
                <a:solidFill>
                  <a:srgbClr val="000000"/>
                </a:solidFill>
              </a:rPr>
              <a:t>水溶液の</a:t>
            </a:r>
            <a:r>
              <a:rPr lang="ja-JP" altLang="en-US" sz="2100" dirty="0" smtClean="0">
                <a:solidFill>
                  <a:srgbClr val="FF0000"/>
                </a:solidFill>
              </a:rPr>
              <a:t>屈折率</a:t>
            </a:r>
            <a:r>
              <a:rPr lang="ja-JP" altLang="en-US" sz="2100" dirty="0" smtClean="0"/>
              <a:t>を求めよう。</a:t>
            </a:r>
            <a:endParaRPr lang="en-US" altLang="ja-JP" sz="2100" dirty="0" smtClean="0"/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100" b="1" dirty="0" smtClean="0">
                <a:solidFill>
                  <a:srgbClr val="0070C0"/>
                </a:solidFill>
              </a:rPr>
              <a:t>２０１５年</a:t>
            </a:r>
            <a:r>
              <a:rPr lang="ja-JP" altLang="en-US" sz="2100" dirty="0">
                <a:solidFill>
                  <a:srgbClr val="000000"/>
                </a:solidFill>
              </a:rPr>
              <a:t>　　</a:t>
            </a:r>
            <a:r>
              <a:rPr lang="ja-JP" altLang="en-US" sz="2100" dirty="0" smtClean="0">
                <a:solidFill>
                  <a:srgbClr val="000000"/>
                </a:solidFill>
              </a:rPr>
              <a:t>摩擦係数を測ってみよう</a:t>
            </a:r>
            <a:r>
              <a:rPr lang="ja-JP" altLang="en-US" sz="2100" dirty="0" smtClean="0"/>
              <a:t>。</a:t>
            </a:r>
            <a:endParaRPr lang="en-US" altLang="ja-JP" sz="2100" dirty="0"/>
          </a:p>
        </p:txBody>
      </p:sp>
      <p:sp>
        <p:nvSpPr>
          <p:cNvPr id="4" name="正方形/長方形 3"/>
          <p:cNvSpPr/>
          <p:nvPr/>
        </p:nvSpPr>
        <p:spPr>
          <a:xfrm>
            <a:off x="844514" y="97468"/>
            <a:ext cx="7399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b="1" kern="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物理</a:t>
            </a:r>
            <a:r>
              <a:rPr lang="ja-JP" altLang="en-US" sz="2800" b="1" kern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チャレンジ 第１チャレンジ実験レポート課題</a:t>
            </a:r>
            <a:endParaRPr lang="ja-JP" altLang="en-US" sz="2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653136"/>
            <a:ext cx="428659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71360" y="260648"/>
            <a:ext cx="5004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70C0"/>
                </a:solidFill>
              </a:rPr>
              <a:t>良い実験レポートを書くには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5576" y="1003513"/>
            <a:ext cx="8064896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ja-JP" altLang="en-US" sz="2800" dirty="0" smtClean="0"/>
              <a:t>１．セクションにわけて書く</a:t>
            </a:r>
            <a:endParaRPr kumimoji="1" lang="en-US" altLang="ja-JP" sz="28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b="1" dirty="0" smtClean="0"/>
              <a:t>（１）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実験の目的</a:t>
            </a:r>
            <a:r>
              <a:rPr lang="ja-JP" altLang="en-US" sz="2400" dirty="0" smtClean="0"/>
              <a:t>　</a:t>
            </a:r>
            <a:r>
              <a:rPr lang="ja-JP" altLang="en-US" sz="2000" dirty="0" smtClean="0"/>
              <a:t>実験が終わってから書く。自分なりの視点。</a:t>
            </a:r>
            <a:endParaRPr lang="en-US" altLang="ja-JP" sz="20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b="1" dirty="0" smtClean="0"/>
              <a:t>（２）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実験手法</a:t>
            </a:r>
            <a:r>
              <a:rPr lang="ja-JP" altLang="en-US" sz="2400" dirty="0" smtClean="0"/>
              <a:t>　他の人が同じ実験ができる情報。写真や図。</a:t>
            </a:r>
            <a:endParaRPr lang="en-US" altLang="ja-JP" sz="24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b="1" dirty="0" smtClean="0"/>
              <a:t>（３）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実験結果</a:t>
            </a:r>
            <a:r>
              <a:rPr lang="ja-JP" altLang="en-US" sz="2400" dirty="0" smtClean="0"/>
              <a:t>　データの羅列ではなく、グラフを活用。</a:t>
            </a:r>
            <a:endParaRPr lang="en-US" altLang="ja-JP" sz="2400" dirty="0" smtClean="0"/>
          </a:p>
          <a:p>
            <a:pPr>
              <a:lnSpc>
                <a:spcPts val="3300"/>
              </a:lnSpc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</a:t>
            </a:r>
            <a:r>
              <a:rPr kumimoji="1" lang="ja-JP" altLang="en-US" sz="2400" b="1" dirty="0" smtClean="0"/>
              <a:t>（４）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考察</a:t>
            </a:r>
            <a:r>
              <a:rPr kumimoji="1" lang="ja-JP" altLang="en-US" sz="2400" dirty="0" smtClean="0"/>
              <a:t>　何が分かったのか、わからなかったのか。</a:t>
            </a:r>
            <a:endParaRPr kumimoji="1" lang="en-US" altLang="ja-JP" sz="24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kumimoji="1" lang="ja-JP" altLang="en-US" sz="2400" b="1" dirty="0" smtClean="0"/>
              <a:t>（５）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結論</a:t>
            </a:r>
            <a:r>
              <a:rPr kumimoji="1" lang="ja-JP" altLang="en-US" sz="2400" dirty="0" smtClean="0"/>
              <a:t>　「目的」に対応した結論。「結果」とは違う。</a:t>
            </a:r>
            <a:endParaRPr kumimoji="1" lang="en-US" altLang="ja-JP" sz="24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kumimoji="1" lang="ja-JP" altLang="en-US" sz="2400" b="1" dirty="0" smtClean="0"/>
              <a:t>（６）参考資料</a:t>
            </a:r>
            <a:r>
              <a:rPr kumimoji="1" lang="ja-JP" altLang="en-US" sz="2400" dirty="0" smtClean="0"/>
              <a:t>、</a:t>
            </a:r>
            <a:r>
              <a:rPr kumimoji="1" lang="ja-JP" altLang="en-US" sz="2400" b="1" dirty="0" smtClean="0"/>
              <a:t>（７）共同実験者</a:t>
            </a:r>
            <a:endParaRPr kumimoji="1" lang="en-US" altLang="ja-JP" sz="2400" b="1" dirty="0" smtClean="0"/>
          </a:p>
          <a:p>
            <a:pPr>
              <a:lnSpc>
                <a:spcPts val="3300"/>
              </a:lnSpc>
            </a:pPr>
            <a:endParaRPr lang="en-US" altLang="ja-JP" sz="2800" dirty="0"/>
          </a:p>
          <a:p>
            <a:pPr>
              <a:lnSpc>
                <a:spcPts val="3300"/>
              </a:lnSpc>
            </a:pPr>
            <a:r>
              <a:rPr kumimoji="1" lang="ja-JP" altLang="en-US" sz="2800" dirty="0" smtClean="0"/>
              <a:t>２．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複数回</a:t>
            </a:r>
            <a:r>
              <a:rPr kumimoji="1" lang="ja-JP" altLang="en-US" sz="2800" dirty="0" smtClean="0"/>
              <a:t>実験・測定する</a:t>
            </a:r>
            <a:endParaRPr lang="en-US" altLang="ja-JP" sz="2800" dirty="0"/>
          </a:p>
          <a:p>
            <a:pPr>
              <a:lnSpc>
                <a:spcPts val="3300"/>
              </a:lnSpc>
            </a:pPr>
            <a:r>
              <a:rPr kumimoji="1" lang="ja-JP" altLang="en-US" sz="2800" dirty="0" smtClean="0"/>
              <a:t>３．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条件を変えて</a:t>
            </a:r>
            <a:r>
              <a:rPr kumimoji="1" lang="ja-JP" altLang="en-US" sz="2800" dirty="0" smtClean="0"/>
              <a:t>実験する</a:t>
            </a:r>
            <a:endParaRPr lang="en-US" altLang="ja-JP" sz="2800" dirty="0" smtClean="0"/>
          </a:p>
          <a:p>
            <a:pPr>
              <a:lnSpc>
                <a:spcPts val="3300"/>
              </a:lnSpc>
            </a:pPr>
            <a:r>
              <a:rPr lang="ja-JP" altLang="en-US" sz="2800" dirty="0" smtClean="0"/>
              <a:t>４．失敗したら、その原因を考え、装置・手法を改良</a:t>
            </a:r>
            <a:endParaRPr lang="en-US" altLang="ja-JP" sz="2800" dirty="0" smtClean="0"/>
          </a:p>
          <a:p>
            <a:pPr>
              <a:lnSpc>
                <a:spcPts val="3300"/>
              </a:lnSpc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して再度トライし、</a:t>
            </a:r>
            <a:r>
              <a:rPr lang="ja-JP" altLang="en-US" sz="2800" dirty="0" smtClean="0">
                <a:solidFill>
                  <a:srgbClr val="FF0000"/>
                </a:solidFill>
              </a:rPr>
              <a:t>成功するまで実験</a:t>
            </a:r>
            <a:r>
              <a:rPr lang="ja-JP" altLang="en-US" sz="2800" dirty="0" smtClean="0"/>
              <a:t>する。</a:t>
            </a:r>
            <a:endParaRPr lang="en-US" altLang="ja-JP" sz="2800" dirty="0"/>
          </a:p>
          <a:p>
            <a:pPr>
              <a:lnSpc>
                <a:spcPts val="3300"/>
              </a:lnSpc>
            </a:pPr>
            <a:r>
              <a:rPr lang="ja-JP" altLang="en-US" sz="2800" dirty="0" smtClean="0"/>
              <a:t>５．</a:t>
            </a:r>
            <a:r>
              <a:rPr lang="ja-JP" altLang="en-US" sz="2800" dirty="0">
                <a:solidFill>
                  <a:srgbClr val="FF0000"/>
                </a:solidFill>
              </a:rPr>
              <a:t>異なる方法</a:t>
            </a:r>
            <a:r>
              <a:rPr lang="ja-JP" altLang="en-US" sz="2800" dirty="0"/>
              <a:t>で実験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62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482</Words>
  <Application>Microsoft Office PowerPoint</Application>
  <PresentationFormat>画面に合わせる (4:3)</PresentationFormat>
  <Paragraphs>201</Paragraphs>
  <Slides>20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7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4" baseType="lpstr">
      <vt:lpstr>ＭＳ Ｐゴシック</vt:lpstr>
      <vt:lpstr>ＭＳ 明朝</vt:lpstr>
      <vt:lpstr>Arial</vt:lpstr>
      <vt:lpstr>Calibri</vt:lpstr>
      <vt:lpstr>Century</vt:lpstr>
      <vt:lpstr>Times New Roman</vt:lpstr>
      <vt:lpstr>Office ​​テーマ</vt:lpstr>
      <vt:lpstr>標準デザイン</vt:lpstr>
      <vt:lpstr>1_標準デザイン</vt:lpstr>
      <vt:lpstr>2_標準デザイン</vt:lpstr>
      <vt:lpstr>3_標準デザイン</vt:lpstr>
      <vt:lpstr>1_Office ​​テーマ</vt:lpstr>
      <vt:lpstr>4_標準デザイン</vt:lpstr>
      <vt:lpstr>数式</vt:lpstr>
      <vt:lpstr>オリンピックチャレンジ プレチャレンジ at 宇都宮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音速を測定してみよう ２０１２年物理チャレンジ（第１）実験問題</vt:lpstr>
      <vt:lpstr>PowerPoint プレゼンテーション</vt:lpstr>
      <vt:lpstr>PowerPoint プレゼンテーション</vt:lpstr>
      <vt:lpstr>氷の密度ρを測定してみよう ２０１０年物理チャレンジ（第１）実験問題</vt:lpstr>
      <vt:lpstr>PowerPoint プレゼンテーション</vt:lpstr>
      <vt:lpstr>単振り子の周期を測定して重力加速度を測定してみよう （2005年第１チャレンジ実験問題）</vt:lpstr>
      <vt:lpstr>近似式の意味をよく考えてパラメータを設定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Windows ユーザー</dc:creator>
  <cp:lastModifiedBy>Windows ユーザー</cp:lastModifiedBy>
  <cp:revision>49</cp:revision>
  <cp:lastPrinted>2014-12-05T06:58:50Z</cp:lastPrinted>
  <dcterms:created xsi:type="dcterms:W3CDTF">2012-12-18T15:05:07Z</dcterms:created>
  <dcterms:modified xsi:type="dcterms:W3CDTF">2015-04-28T13:57:19Z</dcterms:modified>
</cp:coreProperties>
</file>