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832" r:id="rId5"/>
    <p:sldMasterId id="2147483856" r:id="rId6"/>
  </p:sldMasterIdLst>
  <p:notesMasterIdLst>
    <p:notesMasterId r:id="rId65"/>
  </p:notesMasterIdLst>
  <p:handoutMasterIdLst>
    <p:handoutMasterId r:id="rId66"/>
  </p:handoutMasterIdLst>
  <p:sldIdLst>
    <p:sldId id="348" r:id="rId7"/>
    <p:sldId id="315" r:id="rId8"/>
    <p:sldId id="401" r:id="rId9"/>
    <p:sldId id="364" r:id="rId10"/>
    <p:sldId id="361" r:id="rId11"/>
    <p:sldId id="362" r:id="rId12"/>
    <p:sldId id="363" r:id="rId13"/>
    <p:sldId id="397" r:id="rId14"/>
    <p:sldId id="356" r:id="rId15"/>
    <p:sldId id="403" r:id="rId16"/>
    <p:sldId id="358" r:id="rId17"/>
    <p:sldId id="408" r:id="rId18"/>
    <p:sldId id="357" r:id="rId19"/>
    <p:sldId id="359" r:id="rId20"/>
    <p:sldId id="353" r:id="rId21"/>
    <p:sldId id="293" r:id="rId22"/>
    <p:sldId id="260" r:id="rId23"/>
    <p:sldId id="262" r:id="rId24"/>
    <p:sldId id="365" r:id="rId25"/>
    <p:sldId id="366" r:id="rId26"/>
    <p:sldId id="405" r:id="rId27"/>
    <p:sldId id="383" r:id="rId28"/>
    <p:sldId id="263" r:id="rId29"/>
    <p:sldId id="367" r:id="rId30"/>
    <p:sldId id="391" r:id="rId31"/>
    <p:sldId id="384" r:id="rId32"/>
    <p:sldId id="385" r:id="rId33"/>
    <p:sldId id="350" r:id="rId34"/>
    <p:sldId id="400" r:id="rId35"/>
    <p:sldId id="265" r:id="rId36"/>
    <p:sldId id="386" r:id="rId37"/>
    <p:sldId id="393" r:id="rId38"/>
    <p:sldId id="394" r:id="rId39"/>
    <p:sldId id="323" r:id="rId40"/>
    <p:sldId id="321" r:id="rId41"/>
    <p:sldId id="335" r:id="rId42"/>
    <p:sldId id="338" r:id="rId43"/>
    <p:sldId id="339" r:id="rId44"/>
    <p:sldId id="387" r:id="rId45"/>
    <p:sldId id="266" r:id="rId46"/>
    <p:sldId id="370" r:id="rId47"/>
    <p:sldId id="371" r:id="rId48"/>
    <p:sldId id="304" r:id="rId49"/>
    <p:sldId id="398" r:id="rId50"/>
    <p:sldId id="305" r:id="rId51"/>
    <p:sldId id="267" r:id="rId52"/>
    <p:sldId id="307" r:id="rId53"/>
    <p:sldId id="308" r:id="rId54"/>
    <p:sldId id="306" r:id="rId55"/>
    <p:sldId id="372" r:id="rId56"/>
    <p:sldId id="270" r:id="rId57"/>
    <p:sldId id="378" r:id="rId58"/>
    <p:sldId id="381" r:id="rId59"/>
    <p:sldId id="373" r:id="rId60"/>
    <p:sldId id="375" r:id="rId61"/>
    <p:sldId id="379" r:id="rId62"/>
    <p:sldId id="374" r:id="rId63"/>
    <p:sldId id="342" r:id="rId64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CC6600"/>
    <a:srgbClr val="FFFF66"/>
    <a:srgbClr val="CC0066"/>
    <a:srgbClr val="FF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32" autoAdjust="0"/>
    <p:restoredTop sz="94613" autoAdjust="0"/>
  </p:normalViewPr>
  <p:slideViewPr>
    <p:cSldViewPr>
      <p:cViewPr>
        <p:scale>
          <a:sx n="60" d="100"/>
          <a:sy n="60" d="100"/>
        </p:scale>
        <p:origin x="-141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wmf"/><Relationship Id="rId1" Type="http://schemas.openxmlformats.org/officeDocument/2006/relationships/image" Target="../media/image1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E40A0E-6B55-4F96-99D3-E27BB6E12C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2601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236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4F1004-4E09-4488-B848-7C4AE9AB8A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4245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E1D23-2E63-44FA-8F71-F5DF6E49B8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674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36147-77BC-4443-A9D6-DB0077C7A5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2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0F6A2-A64A-47AD-8FD5-C24BDF0E53C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206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26337-EA89-408E-B232-FBB932849A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58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7670-E403-4D32-BB12-C7F268B8B1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04449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9FB03-D322-42C5-AE5E-4B66371B1F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58900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81C71-40FC-4917-841B-302F5C6237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3123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55BFA-279A-4440-AD01-6A8067410B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8051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3ABEE-A5C1-48A8-84B4-400F2216C8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408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92C02-36BE-4240-BDCC-B02D42E65A2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6671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5BABA-632B-42FA-92B6-ECACE483D58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2606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EDDE6-5D56-4CA9-A528-0B6B33C1AA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5849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4A070-7AB6-44FE-BEC5-CDA007EAF8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240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42291-EB8E-4756-B308-65CD1B118C3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4416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3A98D-21B1-4F2C-9979-5514B9346F7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3032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E84FA-D7F5-4D19-878F-A0A8704FA1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62879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BF476-52F2-4C11-922B-723C4ADDE01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55163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27700-ACB5-493C-B06B-43D90025B0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0024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6F4F2-C0A0-4530-A501-0205CFA372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532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771EE-5A48-46C4-A8C0-975FB83D8E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6604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52B5-1BE8-4A35-B164-475B5C7CDF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6734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491A6-221D-4027-9568-77337B16EC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547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25A3B-E0CE-472D-974D-B6A666E412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46888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D2397-1A76-4F66-A074-F49203B3B1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0100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339A6-B5EB-49E2-AB60-30545DE4C5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5115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C698A-FA12-4854-A2E1-AEDACA54A7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43768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40EEC-4182-4F79-A434-51E4BFA68A5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828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30 w 21600"/>
                <a:gd name="T1" fmla="*/ 0 h 21231"/>
                <a:gd name="T2" fmla="*/ 163 w 21600"/>
                <a:gd name="T3" fmla="*/ 83 h 21231"/>
                <a:gd name="T4" fmla="*/ 0 w 21600"/>
                <a:gd name="T5" fmla="*/ 83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98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CBD00-626C-4D94-AFE9-AC50168FC25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7691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A36E0-6E82-4E04-A3B3-E0097CD640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2996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6129F-2BBD-4961-9AAA-7A743191B8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8354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01D5E-C24F-4E92-B71A-FA6A7314A9F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8608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613DF-1E85-4B1E-96F1-67B49FE659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2769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ED868-34CB-47C5-8B6C-A8EBF27589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135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0A35D-520F-4941-B4AC-2151EBD5D4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8674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1D539-5149-4C42-9289-6A4DE2E985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3044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9BB8B-043B-4518-BB48-2B34273F71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4125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E2D4E-4F31-4D35-A6C3-C69AC54A8A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20334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72806-AF2D-4DF9-9D29-4962578C01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6158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D9BA-8974-479E-B2FA-8390E62D2F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3916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AFB3E-ED11-49C2-B824-4F686BD3DF7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85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385F5-DEE3-4CC5-AA43-0407705A65C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62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945AE-BB2A-41CA-AF5A-746A6D30DD3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04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C99B6-C9F0-4045-8FC2-BBADFD9E0DE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78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66072-98CA-4F2D-AE69-89D91AB582E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2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57F2-F576-435A-B24C-4C5BD26CBC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9214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E18F8-ED60-42D8-A09F-DD7C74C8E75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15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AB8E53-922B-423B-9E39-759CA932FE9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305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98D85-6822-4F75-A0DD-A047A4FFFE4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492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AA856-B176-42EE-BD60-A2859FB14F9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69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13FB0-B2B1-43E6-91BE-195A4707DE5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64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35187-9E4F-46D0-B5A2-6D5EBE15A8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309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89E1FD-25D6-4A2F-8C77-F87356B114B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626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6A1E8-47AC-4C1A-963D-A768C1F9976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08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4C5E2-2432-47A7-ABA5-EF17421AC8A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61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931EF-A3AC-4A8A-86D5-642E7BB27E6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16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A9F0E-42FB-427B-A78A-FD0009C323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47115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4B251-4E87-4DEA-99AD-B4FBD9518B7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3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F13F8-8BD4-45F2-96D4-D4632E526B9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95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2E763-7C49-4BD0-BB72-9EFCE029C12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65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53B2F-7825-403E-93D6-5930C844C2F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29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220B2-2C93-4216-861B-D42518453F0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021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CC567-73E7-494A-8B19-F4AC66999C9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61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21B07-AB33-45B7-86AC-0E8BCABF4A5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8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30EB3-7FB5-4059-922A-5A7BB01D11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640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95EDC-5DAB-4462-9D24-8507EC2AA3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831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B31A3-37BA-446F-80BA-0AF8A8764DA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974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EB846B8-0F6C-4423-A077-CAEBEE8C9A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2FF31F8-D70D-4E45-85E7-41B9A81CFC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3DF6D4E-8B53-4702-A4FF-3EF102AF2C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4096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129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319 w 21600"/>
                <a:gd name="T3" fmla="*/ 172 h 21600"/>
                <a:gd name="T4" fmla="*/ 0 w 21600"/>
                <a:gd name="T5" fmla="*/ 17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CE68A3E4-5289-4610-BACD-9097506AE5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1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ja-JP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ja-JP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F1C0E2C-2A25-41B2-A9B4-D3E98D2F8536}" type="slidenum">
              <a:rPr lang="en-US" altLang="ja-JP" smtClean="0">
                <a:solidFill>
                  <a:srgbClr val="000000"/>
                </a:solidFill>
                <a:ea typeface="ＭＳ Ｐゴシック" pitchFamily="50" charset="-128"/>
              </a:rPr>
              <a:pPr/>
              <a:t>‹#›</a:t>
            </a:fld>
            <a:endParaRPr lang="en-US" altLang="ja-JP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539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6A8815-FF5A-4D29-B782-E8577793AE53}" type="slidenum">
              <a:rPr lang="en-US" altLang="ja-JP" smtClean="0">
                <a:solidFill>
                  <a:srgbClr val="000000"/>
                </a:solidFill>
                <a:ea typeface="ＭＳ Ｐゴシック" pitchFamily="50" charset="-128"/>
              </a:rPr>
              <a:pPr/>
              <a:t>‹#›</a:t>
            </a:fld>
            <a:endParaRPr lang="en-US" altLang="ja-JP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1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7.wmf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jpeg"/><Relationship Id="rId11" Type="http://schemas.openxmlformats.org/officeDocument/2006/relationships/image" Target="../media/image76.wmf"/><Relationship Id="rId5" Type="http://schemas.openxmlformats.org/officeDocument/2006/relationships/image" Target="../media/image80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79.jpeg"/><Relationship Id="rId9" Type="http://schemas.openxmlformats.org/officeDocument/2006/relationships/image" Target="../media/image7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9.png"/><Relationship Id="rId4" Type="http://schemas.openxmlformats.org/officeDocument/2006/relationships/image" Target="../media/image8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11.jpeg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112.png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0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4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61.png"/><Relationship Id="rId7" Type="http://schemas.openxmlformats.org/officeDocument/2006/relationships/image" Target="../media/image1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3.png"/><Relationship Id="rId4" Type="http://schemas.openxmlformats.org/officeDocument/2006/relationships/image" Target="../media/image162.png"/><Relationship Id="rId9" Type="http://schemas.openxmlformats.org/officeDocument/2006/relationships/image" Target="../media/image160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66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 </a:t>
            </a:r>
          </a:p>
        </p:txBody>
      </p:sp>
      <p:pic>
        <p:nvPicPr>
          <p:cNvPr id="7171" name="Picture 3" descr="logo_Hasegawa_M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97979"/>
            <a:ext cx="7572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logo_Hasegawa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8450"/>
            <a:ext cx="3048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-36513" y="2204864"/>
            <a:ext cx="9144001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756865" y="1196752"/>
            <a:ext cx="7775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4000" b="1" dirty="0" smtClean="0">
                <a:solidFill>
                  <a:srgbClr val="CC6600"/>
                </a:solidFill>
                <a:latin typeface="AR P丸ゴシック体E" pitchFamily="50" charset="-128"/>
                <a:ea typeface="AR P丸ゴシック体E" pitchFamily="50" charset="-128"/>
              </a:rPr>
              <a:t>ナノワールドのイメージング</a:t>
            </a:r>
            <a:endParaRPr lang="ja-JP" altLang="ja-JP" sz="4000" b="1" dirty="0">
              <a:solidFill>
                <a:srgbClr val="CC66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  <p:sp>
        <p:nvSpPr>
          <p:cNvPr id="7176" name="Rectangle 10"/>
          <p:cNvSpPr>
            <a:spLocks noChangeArrowheads="1"/>
          </p:cNvSpPr>
          <p:nvPr/>
        </p:nvSpPr>
        <p:spPr bwMode="auto">
          <a:xfrm>
            <a:off x="755576" y="2420888"/>
            <a:ext cx="604837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0000FF"/>
                </a:solidFill>
                <a:latin typeface="AR P丸ゴシック体M" pitchFamily="50" charset="-128"/>
                <a:ea typeface="AR P丸ゴシック体M" pitchFamily="50" charset="-128"/>
              </a:rPr>
              <a:t>長谷川 修司</a:t>
            </a:r>
          </a:p>
          <a:p>
            <a:pPr algn="ctr"/>
            <a:r>
              <a:rPr lang="ja-JP" altLang="en-US" sz="2000" b="1" dirty="0">
                <a:latin typeface="AR P丸ゴシック体M" pitchFamily="50" charset="-128"/>
                <a:ea typeface="AR P丸ゴシック体M" pitchFamily="50" charset="-128"/>
              </a:rPr>
              <a:t>東京大学 大学院</a:t>
            </a:r>
          </a:p>
          <a:p>
            <a:pPr algn="ctr"/>
            <a:r>
              <a:rPr lang="ja-JP" altLang="en-US" sz="2000" b="1" dirty="0">
                <a:latin typeface="AR P丸ゴシック体M" pitchFamily="50" charset="-128"/>
                <a:ea typeface="AR P丸ゴシック体M" pitchFamily="50" charset="-128"/>
              </a:rPr>
              <a:t>理学系研究科 物理学専攻</a:t>
            </a:r>
          </a:p>
        </p:txBody>
      </p:sp>
      <p:pic>
        <p:nvPicPr>
          <p:cNvPr id="717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9" b="3368"/>
          <a:stretch>
            <a:fillRect/>
          </a:stretch>
        </p:blipFill>
        <p:spPr bwMode="auto">
          <a:xfrm rot="-1373691">
            <a:off x="34925" y="2292350"/>
            <a:ext cx="20288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25" descr="吉本-CoSiNW-SEM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2420938"/>
            <a:ext cx="388937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4" descr="Corral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53204" r="16364" b="3178"/>
          <a:stretch>
            <a:fillRect/>
          </a:stretch>
        </p:blipFill>
        <p:spPr bwMode="auto">
          <a:xfrm rot="-754465">
            <a:off x="2627313" y="4076700"/>
            <a:ext cx="33845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876">
            <a:off x="219075" y="4337050"/>
            <a:ext cx="2230438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27" descr="点接触T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8" t="3351" r="9541" b="30789"/>
          <a:stretch>
            <a:fillRect/>
          </a:stretch>
        </p:blipFill>
        <p:spPr bwMode="auto">
          <a:xfrm>
            <a:off x="6116638" y="4795838"/>
            <a:ext cx="1768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5496" y="128826"/>
            <a:ext cx="530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00" dirty="0" smtClean="0">
                <a:latin typeface="AR P丸ゴシック体M" pitchFamily="50" charset="-128"/>
                <a:ea typeface="AR P丸ゴシック体M" pitchFamily="50" charset="-128"/>
              </a:rPr>
              <a:t>日本物理学会 科学セミナー「イメージングの科学」</a:t>
            </a:r>
            <a:endParaRPr kumimoji="1" lang="en-US" altLang="ja-JP" sz="1800" dirty="0" smtClean="0">
              <a:latin typeface="AR P丸ゴシック体M" pitchFamily="50" charset="-128"/>
              <a:ea typeface="AR P丸ゴシック体M" pitchFamily="50" charset="-128"/>
            </a:endParaRPr>
          </a:p>
          <a:p>
            <a:r>
              <a:rPr lang="en-US" altLang="ja-JP" sz="1800" dirty="0" smtClean="0">
                <a:latin typeface="AR P丸ゴシック体M" pitchFamily="50" charset="-128"/>
                <a:ea typeface="AR P丸ゴシック体M" pitchFamily="50" charset="-128"/>
              </a:rPr>
              <a:t>2011</a:t>
            </a:r>
            <a:r>
              <a:rPr lang="ja-JP" altLang="en-US" sz="1800" dirty="0" smtClean="0">
                <a:latin typeface="AR P丸ゴシック体M" pitchFamily="50" charset="-128"/>
                <a:ea typeface="AR P丸ゴシック体M" pitchFamily="50" charset="-128"/>
              </a:rPr>
              <a:t>年</a:t>
            </a:r>
            <a:r>
              <a:rPr lang="en-US" altLang="ja-JP" sz="1800" dirty="0" smtClean="0">
                <a:latin typeface="AR P丸ゴシック体M" pitchFamily="50" charset="-128"/>
                <a:ea typeface="AR P丸ゴシック体M" pitchFamily="50" charset="-128"/>
              </a:rPr>
              <a:t>7</a:t>
            </a:r>
            <a:r>
              <a:rPr lang="ja-JP" altLang="en-US" sz="1800" dirty="0" smtClean="0">
                <a:latin typeface="AR P丸ゴシック体M" pitchFamily="50" charset="-128"/>
                <a:ea typeface="AR P丸ゴシック体M" pitchFamily="50" charset="-128"/>
              </a:rPr>
              <a:t>月</a:t>
            </a:r>
            <a:r>
              <a:rPr lang="en-US" altLang="ja-JP" sz="1800" dirty="0" smtClean="0">
                <a:latin typeface="AR P丸ゴシック体M" pitchFamily="50" charset="-128"/>
                <a:ea typeface="AR P丸ゴシック体M" pitchFamily="50" charset="-128"/>
              </a:rPr>
              <a:t>26</a:t>
            </a:r>
            <a:r>
              <a:rPr lang="ja-JP" altLang="en-US" sz="1800" dirty="0" smtClean="0">
                <a:latin typeface="AR P丸ゴシック体M" pitchFamily="50" charset="-128"/>
                <a:ea typeface="AR P丸ゴシック体M" pitchFamily="50" charset="-128"/>
              </a:rPr>
              <a:t>日 </a:t>
            </a:r>
            <a:r>
              <a:rPr lang="en-US" altLang="ja-JP" sz="1800" dirty="0" smtClean="0">
                <a:latin typeface="AR P丸ゴシック体M" pitchFamily="50" charset="-128"/>
                <a:ea typeface="AR P丸ゴシック体M" pitchFamily="50" charset="-128"/>
              </a:rPr>
              <a:t>15:30</a:t>
            </a:r>
            <a:r>
              <a:rPr lang="ja-JP" altLang="en-US" sz="1800" dirty="0" smtClean="0">
                <a:latin typeface="AR P丸ゴシック体M" pitchFamily="50" charset="-128"/>
                <a:ea typeface="AR P丸ゴシック体M" pitchFamily="50" charset="-128"/>
              </a:rPr>
              <a:t>～</a:t>
            </a:r>
            <a:r>
              <a:rPr lang="en-US" altLang="ja-JP" sz="1800" dirty="0" smtClean="0">
                <a:latin typeface="AR P丸ゴシック体M" pitchFamily="50" charset="-128"/>
                <a:ea typeface="AR P丸ゴシック体M" pitchFamily="50" charset="-128"/>
              </a:rPr>
              <a:t>14:30</a:t>
            </a:r>
            <a:endParaRPr kumimoji="1" lang="ja-JP" altLang="en-US" sz="1800" dirty="0">
              <a:latin typeface="AR P丸ゴシック体M" pitchFamily="50" charset="-128"/>
              <a:ea typeface="AR P丸ゴシック体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ob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1248"/>
            <a:ext cx="8897665" cy="131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グループ化 1"/>
          <p:cNvGrpSpPr/>
          <p:nvPr/>
        </p:nvGrpSpPr>
        <p:grpSpPr>
          <a:xfrm>
            <a:off x="152400" y="355600"/>
            <a:ext cx="8920163" cy="6502400"/>
            <a:chOff x="152400" y="355600"/>
            <a:chExt cx="8920163" cy="6502400"/>
          </a:xfrm>
        </p:grpSpPr>
        <p:pic>
          <p:nvPicPr>
            <p:cNvPr id="14338" name="Picture 2" descr="Nobel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84175"/>
              <a:ext cx="4389438" cy="647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9" name="Picture 3" descr="Nobel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55600"/>
              <a:ext cx="4500563" cy="650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" cy="381000"/>
          </a:xfrm>
          <a:noFill/>
        </p:spPr>
        <p:txBody>
          <a:bodyPr/>
          <a:lstStyle/>
          <a:p>
            <a:pPr eaLnBrk="1" hangingPunct="1"/>
            <a:r>
              <a:rPr lang="ja-JP" altLang="en-US" sz="800" smtClean="0"/>
              <a:t>ノーベル賞（１）</a:t>
            </a:r>
          </a:p>
        </p:txBody>
      </p:sp>
      <p:sp>
        <p:nvSpPr>
          <p:cNvPr id="14342" name="Text Box 18"/>
          <p:cNvSpPr txBox="1">
            <a:spLocks noChangeArrowheads="1"/>
          </p:cNvSpPr>
          <p:nvPr/>
        </p:nvSpPr>
        <p:spPr bwMode="auto">
          <a:xfrm>
            <a:off x="827584" y="3501008"/>
            <a:ext cx="7645042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4400" dirty="0">
                <a:solidFill>
                  <a:srgbClr val="FF3399"/>
                </a:solidFill>
                <a:latin typeface="AR P丸ゴシック体E" pitchFamily="50" charset="-128"/>
                <a:ea typeface="AR P丸ゴシック体E" pitchFamily="50" charset="-128"/>
              </a:rPr>
              <a:t>もっとも重要なノーベル賞は？</a:t>
            </a:r>
          </a:p>
        </p:txBody>
      </p:sp>
    </p:spTree>
    <p:extLst>
      <p:ext uri="{BB962C8B-B14F-4D97-AF65-F5344CB8AC3E}">
        <p14:creationId xmlns:p14="http://schemas.microsoft.com/office/powerpoint/2010/main" val="309614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681163" y="609600"/>
            <a:ext cx="6003925" cy="3125788"/>
            <a:chOff x="0" y="0"/>
            <a:chExt cx="2284" cy="1969"/>
          </a:xfrm>
        </p:grpSpPr>
        <p:sp>
          <p:nvSpPr>
            <p:cNvPr id="15406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5407" name="Group 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5408" name="Rectangle 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5409" name="Rectangle 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altLang="ja-JP" sz="2000" b="1">
                  <a:solidFill>
                    <a:srgbClr val="003366"/>
                  </a:solidFill>
                  <a:latin typeface="Arial" charset="0"/>
                </a:endParaRPr>
              </a:p>
              <a:p>
                <a:pPr eaLnBrk="0" hangingPunct="0"/>
                <a:endParaRPr lang="en-US" altLang="ja-JP"/>
              </a:p>
            </p:txBody>
          </p:sp>
        </p:grpSp>
      </p:grpSp>
      <p:pic>
        <p:nvPicPr>
          <p:cNvPr id="15363" name="Picture 7" descr="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37465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1676400" y="1371600"/>
            <a:ext cx="5638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b="1">
                <a:ea typeface="ＭＳ 明朝" charset="-128"/>
              </a:rPr>
              <a:t>半導体に関する研究とトランジスター効果の発見に対して</a:t>
            </a:r>
          </a:p>
          <a:p>
            <a:pPr eaLnBrk="1" hangingPunct="1"/>
            <a:endParaRPr lang="en-US" altLang="ja-JP" sz="1600" b="1">
              <a:ea typeface="ＭＳ 明朝" charset="-128"/>
            </a:endParaRP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219200" y="4951413"/>
            <a:ext cx="822960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 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　</a:t>
            </a:r>
            <a:r>
              <a:rPr lang="en-US" altLang="ja-JP" sz="1400">
                <a:latin typeface="Verdana" pitchFamily="34" charset="0"/>
              </a:rPr>
              <a:t>USA    </a:t>
            </a:r>
            <a:r>
              <a:rPr lang="ja-JP" altLang="en-US" sz="1400">
                <a:latin typeface="Verdana" pitchFamily="34" charset="0"/>
              </a:rPr>
              <a:t>　　　　　　　　　　　　　     </a:t>
            </a:r>
            <a:r>
              <a:rPr lang="en-US" altLang="ja-JP" sz="1400">
                <a:latin typeface="Verdana" pitchFamily="34" charset="0"/>
              </a:rPr>
              <a:t>USA     </a:t>
            </a:r>
            <a:r>
              <a:rPr lang="ja-JP" altLang="en-US" sz="1400">
                <a:latin typeface="Verdana" pitchFamily="34" charset="0"/>
              </a:rPr>
              <a:t>　　　　　　　　　　　　         </a:t>
            </a:r>
            <a:r>
              <a:rPr lang="en-US" altLang="ja-JP" sz="1400">
                <a:latin typeface="Verdana" pitchFamily="34" charset="0"/>
              </a:rPr>
              <a:t>USA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Semiconductor               University of Illinois                 Bell Telephone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Laboratory </a:t>
            </a:r>
            <a:r>
              <a:rPr lang="ja-JP" altLang="en-US" sz="1400">
                <a:latin typeface="Verdana" pitchFamily="34" charset="0"/>
              </a:rPr>
              <a:t>ｏｆ 　　　　　　　　　　　　　　　　　　　　　　　　　              </a:t>
            </a:r>
            <a:r>
              <a:rPr lang="en-US" altLang="ja-JP" sz="1400">
                <a:latin typeface="Verdana" pitchFamily="34" charset="0"/>
              </a:rPr>
              <a:t>Laboratories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Beckman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Instruments, Inc. </a:t>
            </a:r>
            <a:r>
              <a:rPr lang="ja-JP" altLang="en-US" sz="1400">
                <a:latin typeface="Verdana" pitchFamily="34" charset="0"/>
              </a:rPr>
              <a:t>　　　　　　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　</a:t>
            </a:r>
            <a:r>
              <a:rPr lang="en-US" altLang="ja-JP" sz="1400">
                <a:latin typeface="Verdana" pitchFamily="34" charset="0"/>
              </a:rPr>
              <a:t>b. 1910</a:t>
            </a:r>
            <a:r>
              <a:rPr lang="ja-JP" altLang="en-US" sz="1400">
                <a:latin typeface="Verdana" pitchFamily="34" charset="0"/>
              </a:rPr>
              <a:t>　　　　　　　　　　　     </a:t>
            </a:r>
            <a:r>
              <a:rPr lang="en-US" altLang="ja-JP" sz="1400">
                <a:latin typeface="Verdana" pitchFamily="34" charset="0"/>
              </a:rPr>
              <a:t>b. 1908                                 b. 1931 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　</a:t>
            </a:r>
            <a:r>
              <a:rPr lang="en-US" altLang="ja-JP" sz="1400">
                <a:latin typeface="Verdana" pitchFamily="34" charset="0"/>
              </a:rPr>
              <a:t>d. 1989          </a:t>
            </a:r>
            <a:r>
              <a:rPr lang="ja-JP" altLang="en-US" sz="1400">
                <a:latin typeface="Verdana" pitchFamily="34" charset="0"/>
              </a:rPr>
              <a:t>　　　　　      </a:t>
            </a:r>
            <a:r>
              <a:rPr lang="en-US" altLang="ja-JP" sz="1400">
                <a:latin typeface="Verdana" pitchFamily="34" charset="0"/>
              </a:rPr>
              <a:t>d. 1991                                 d. 1987</a:t>
            </a:r>
          </a:p>
          <a:p>
            <a:pPr eaLnBrk="1" hangingPunct="1"/>
            <a:endParaRPr lang="en-US" altLang="ja-JP" sz="1400"/>
          </a:p>
        </p:txBody>
      </p:sp>
      <p:grpSp>
        <p:nvGrpSpPr>
          <p:cNvPr id="15366" name="Group 10"/>
          <p:cNvGrpSpPr>
            <a:grpSpLocks/>
          </p:cNvGrpSpPr>
          <p:nvPr/>
        </p:nvGrpSpPr>
        <p:grpSpPr bwMode="auto">
          <a:xfrm>
            <a:off x="2382838" y="1441450"/>
            <a:ext cx="3625850" cy="3125788"/>
            <a:chOff x="0" y="0"/>
            <a:chExt cx="2284" cy="1969"/>
          </a:xfrm>
        </p:grpSpPr>
        <p:sp>
          <p:nvSpPr>
            <p:cNvPr id="15402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5403" name="Group 12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5404" name="Rectangle 1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5405" name="Rectangle 1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endParaRPr lang="en-US" altLang="ja-JP" sz="700">
                  <a:latin typeface="Verdana" pitchFamily="34" charset="0"/>
                </a:endParaRPr>
              </a:p>
            </p:txBody>
          </p:sp>
        </p:grpSp>
      </p:grpSp>
      <p:pic>
        <p:nvPicPr>
          <p:cNvPr id="15367" name="Picture 15" descr="th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56565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8" name="Group 16"/>
          <p:cNvGrpSpPr>
            <a:grpSpLocks/>
          </p:cNvGrpSpPr>
          <p:nvPr/>
        </p:nvGrpSpPr>
        <p:grpSpPr bwMode="auto">
          <a:xfrm>
            <a:off x="2519363" y="1746250"/>
            <a:ext cx="3625850" cy="3125788"/>
            <a:chOff x="0" y="0"/>
            <a:chExt cx="2284" cy="1969"/>
          </a:xfrm>
        </p:grpSpPr>
        <p:sp>
          <p:nvSpPr>
            <p:cNvPr id="15398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5399" name="Group 18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5400" name="Rectangle 1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5401" name="Rectangle 2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grpSp>
        <p:nvGrpSpPr>
          <p:cNvPr id="15369" name="Group 21"/>
          <p:cNvGrpSpPr>
            <a:grpSpLocks/>
          </p:cNvGrpSpPr>
          <p:nvPr/>
        </p:nvGrpSpPr>
        <p:grpSpPr bwMode="auto">
          <a:xfrm>
            <a:off x="2366963" y="1822450"/>
            <a:ext cx="3625850" cy="3125788"/>
            <a:chOff x="0" y="0"/>
            <a:chExt cx="2284" cy="1969"/>
          </a:xfrm>
        </p:grpSpPr>
        <p:sp>
          <p:nvSpPr>
            <p:cNvPr id="15394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5395" name="Group 23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5396" name="Rectangle 2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5397" name="Rectangle 2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15370" name="Rectangle 26"/>
          <p:cNvSpPr>
            <a:spLocks noChangeArrowheads="1"/>
          </p:cNvSpPr>
          <p:nvPr/>
        </p:nvSpPr>
        <p:spPr bwMode="auto">
          <a:xfrm>
            <a:off x="3709988" y="4908550"/>
            <a:ext cx="1547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>
                <a:latin typeface="Verdana" pitchFamily="34" charset="0"/>
              </a:rPr>
              <a:t>John Bardeen</a:t>
            </a:r>
          </a:p>
        </p:txBody>
      </p:sp>
      <p:grpSp>
        <p:nvGrpSpPr>
          <p:cNvPr id="15371" name="Group 27"/>
          <p:cNvGrpSpPr>
            <a:grpSpLocks/>
          </p:cNvGrpSpPr>
          <p:nvPr/>
        </p:nvGrpSpPr>
        <p:grpSpPr bwMode="auto">
          <a:xfrm>
            <a:off x="2382838" y="1441450"/>
            <a:ext cx="3625850" cy="3125788"/>
            <a:chOff x="0" y="0"/>
            <a:chExt cx="2284" cy="1969"/>
          </a:xfrm>
        </p:grpSpPr>
        <p:sp>
          <p:nvSpPr>
            <p:cNvPr id="15390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5391" name="Group 29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5392" name="Rectangle 3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5393" name="Rectangle 3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15372" name="Rectangle 32"/>
          <p:cNvSpPr>
            <a:spLocks noChangeArrowheads="1"/>
          </p:cNvSpPr>
          <p:nvPr/>
        </p:nvSpPr>
        <p:spPr bwMode="auto">
          <a:xfrm>
            <a:off x="5659438" y="4884738"/>
            <a:ext cx="2417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>
                <a:latin typeface="Verdana" pitchFamily="34" charset="0"/>
              </a:rPr>
              <a:t>      Walter H. Brattain </a:t>
            </a:r>
            <a:endParaRPr lang="en-US" altLang="ja-JP" sz="1400">
              <a:latin typeface="Verdana" pitchFamily="34" charset="0"/>
            </a:endParaRPr>
          </a:p>
        </p:txBody>
      </p:sp>
      <p:pic>
        <p:nvPicPr>
          <p:cNvPr id="15373" name="Picture 33" descr="th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6565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4" descr="thi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56565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5" descr="bard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936750"/>
            <a:ext cx="1838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6" descr="bratt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936750"/>
            <a:ext cx="1838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37" descr="shockl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936750"/>
            <a:ext cx="18383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8" name="Group 38"/>
          <p:cNvGrpSpPr>
            <a:grpSpLocks/>
          </p:cNvGrpSpPr>
          <p:nvPr/>
        </p:nvGrpSpPr>
        <p:grpSpPr bwMode="auto">
          <a:xfrm>
            <a:off x="2382838" y="1441450"/>
            <a:ext cx="3625850" cy="3125788"/>
            <a:chOff x="0" y="0"/>
            <a:chExt cx="2284" cy="1969"/>
          </a:xfrm>
        </p:grpSpPr>
        <p:sp>
          <p:nvSpPr>
            <p:cNvPr id="15386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5387" name="Group 40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5388" name="Rectangle 4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5389" name="Rectangle 42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15379" name="Rectangle 43"/>
          <p:cNvSpPr>
            <a:spLocks noChangeArrowheads="1"/>
          </p:cNvSpPr>
          <p:nvPr/>
        </p:nvSpPr>
        <p:spPr bwMode="auto">
          <a:xfrm>
            <a:off x="762000" y="488315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>
                <a:latin typeface="Verdana" pitchFamily="34" charset="0"/>
              </a:rPr>
              <a:t>William B. Shockley</a:t>
            </a:r>
            <a:r>
              <a:rPr lang="en-US" altLang="ja-JP" sz="1400">
                <a:latin typeface="Verdana" pitchFamily="34" charset="0"/>
              </a:rPr>
              <a:t> </a:t>
            </a:r>
            <a:endParaRPr lang="en-US" altLang="ja-JP" sz="1400" b="1">
              <a:latin typeface="Verdana" pitchFamily="34" charset="0"/>
            </a:endParaRPr>
          </a:p>
        </p:txBody>
      </p:sp>
      <p:sp>
        <p:nvSpPr>
          <p:cNvPr id="15380" name="Rectangle 44"/>
          <p:cNvSpPr>
            <a:spLocks noChangeArrowheads="1"/>
          </p:cNvSpPr>
          <p:nvPr/>
        </p:nvSpPr>
        <p:spPr bwMode="auto">
          <a:xfrm>
            <a:off x="8539163" y="243205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1" name="Line 45"/>
          <p:cNvSpPr>
            <a:spLocks noChangeShapeType="1"/>
          </p:cNvSpPr>
          <p:nvPr/>
        </p:nvSpPr>
        <p:spPr bwMode="auto">
          <a:xfrm>
            <a:off x="1524000" y="990600"/>
            <a:ext cx="759301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82" name="Rectangle 46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2000" b="1" smtClean="0">
                <a:solidFill>
                  <a:srgbClr val="003366"/>
                </a:solidFill>
                <a:latin typeface="Arial" charset="0"/>
              </a:rPr>
              <a:t>The Nobel Prize in Physics 1956</a:t>
            </a:r>
            <a:endParaRPr lang="en-US" altLang="ja-JP" smtClean="0"/>
          </a:p>
        </p:txBody>
      </p:sp>
      <p:sp>
        <p:nvSpPr>
          <p:cNvPr id="15383" name="Text Box 47"/>
          <p:cNvSpPr txBox="1">
            <a:spLocks noChangeArrowheads="1"/>
          </p:cNvSpPr>
          <p:nvPr/>
        </p:nvSpPr>
        <p:spPr bwMode="auto">
          <a:xfrm>
            <a:off x="1258888" y="4575175"/>
            <a:ext cx="156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ショックレー</a:t>
            </a:r>
          </a:p>
        </p:txBody>
      </p:sp>
      <p:sp>
        <p:nvSpPr>
          <p:cNvPr id="15384" name="Text Box 48"/>
          <p:cNvSpPr txBox="1">
            <a:spLocks noChangeArrowheads="1"/>
          </p:cNvSpPr>
          <p:nvPr/>
        </p:nvSpPr>
        <p:spPr bwMode="auto">
          <a:xfrm>
            <a:off x="3708400" y="4581525"/>
            <a:ext cx="156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バーディーン</a:t>
            </a:r>
          </a:p>
        </p:txBody>
      </p:sp>
      <p:sp>
        <p:nvSpPr>
          <p:cNvPr id="15385" name="Text Box 49"/>
          <p:cNvSpPr txBox="1">
            <a:spLocks noChangeArrowheads="1"/>
          </p:cNvSpPr>
          <p:nvPr/>
        </p:nvSpPr>
        <p:spPr bwMode="auto">
          <a:xfrm>
            <a:off x="6516688" y="4508500"/>
            <a:ext cx="1335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ブラッテン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9"/>
          <p:cNvGrpSpPr>
            <a:grpSpLocks/>
          </p:cNvGrpSpPr>
          <p:nvPr/>
        </p:nvGrpSpPr>
        <p:grpSpPr bwMode="auto">
          <a:xfrm>
            <a:off x="2057400" y="685800"/>
            <a:ext cx="6003925" cy="3125788"/>
            <a:chOff x="0" y="0"/>
            <a:chExt cx="2284" cy="1969"/>
          </a:xfrm>
        </p:grpSpPr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grpSp>
          <p:nvGrpSpPr>
            <p:cNvPr id="2056" name="Group 8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2000" b="1" smtClean="0">
                    <a:solidFill>
                      <a:srgbClr val="003366"/>
                    </a:solidFill>
                    <a:latin typeface="Arial" charset="0"/>
                    <a:ea typeface="ＭＳ Ｐゴシック" pitchFamily="50" charset="-128"/>
                  </a:rPr>
                  <a:t>The Nobel Prize in Physics 1972</a:t>
                </a:r>
              </a:p>
              <a:p>
                <a:pPr eaLnBrk="0" hangingPunct="0"/>
                <a:endParaRPr lang="en-US" altLang="ja-JP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</p:grpSp>
      </p:grpSp>
      <p:pic>
        <p:nvPicPr>
          <p:cNvPr id="2058" name="Picture 10" descr="C:\Documents and Settings\shuji\デスクトップ\図面\スライド集\ノーベル賞2002\phys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2286000" y="1371600"/>
            <a:ext cx="4572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b="1" smtClean="0">
                <a:solidFill>
                  <a:srgbClr val="000000"/>
                </a:solidFill>
                <a:ea typeface="ＭＳ 明朝" pitchFamily="17" charset="-128"/>
              </a:rPr>
              <a:t>BCS</a:t>
            </a:r>
            <a:r>
              <a:rPr lang="ja-JP" altLang="en-US" sz="1600" b="1" smtClean="0">
                <a:solidFill>
                  <a:srgbClr val="000000"/>
                </a:solidFill>
                <a:ea typeface="ＭＳ 明朝" pitchFamily="17" charset="-128"/>
              </a:rPr>
              <a:t>理論と呼ばれる超伝導理論の構築に対して</a:t>
            </a:r>
          </a:p>
          <a:p>
            <a:endParaRPr lang="en-US" altLang="ja-JP" sz="1600" b="1" smtClean="0">
              <a:solidFill>
                <a:srgbClr val="000000"/>
              </a:solidFill>
              <a:ea typeface="ＭＳ 明朝" pitchFamily="17" charset="-128"/>
            </a:endParaRPr>
          </a:p>
        </p:txBody>
      </p:sp>
      <p:sp>
        <p:nvSpPr>
          <p:cNvPr id="2118" name="Text Box 70"/>
          <p:cNvSpPr txBox="1">
            <a:spLocks noChangeArrowheads="1"/>
          </p:cNvSpPr>
          <p:nvPr/>
        </p:nvSpPr>
        <p:spPr bwMode="auto">
          <a:xfrm>
            <a:off x="1066800" y="5276850"/>
            <a:ext cx="8229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 </a:t>
            </a:r>
          </a:p>
          <a:p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USA    </a:t>
            </a:r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　　　　　　　　　　　　　　　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USA     </a:t>
            </a:r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　　　　　　　　　　　　　　　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USA </a:t>
            </a:r>
          </a:p>
          <a:p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University of Illinois     </a:t>
            </a:r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　　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Brown University </a:t>
            </a:r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　　　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University of Pennsylvania </a:t>
            </a:r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　　　　　</a:t>
            </a:r>
          </a:p>
          <a:p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b. 1908</a:t>
            </a:r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　　　　　　　　　　　　　　 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b. 1930                                  b. 1931 </a:t>
            </a:r>
          </a:p>
          <a:p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</a:t>
            </a:r>
            <a:r>
              <a:rPr lang="en-US" altLang="ja-JP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d. 1991          </a:t>
            </a:r>
            <a:r>
              <a:rPr lang="ja-JP" altLang="en-US" sz="14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　　　　　　</a:t>
            </a:r>
          </a:p>
          <a:p>
            <a:endParaRPr lang="en-US" altLang="ja-JP" sz="1400" smtClean="0">
              <a:solidFill>
                <a:srgbClr val="000000"/>
              </a:solidFill>
              <a:ea typeface="ＭＳ Ｐゴシック" pitchFamily="50" charset="-128"/>
            </a:endParaRPr>
          </a:p>
        </p:txBody>
      </p:sp>
      <p:grpSp>
        <p:nvGrpSpPr>
          <p:cNvPr id="2124" name="Group 76"/>
          <p:cNvGrpSpPr>
            <a:grpSpLocks/>
          </p:cNvGrpSpPr>
          <p:nvPr/>
        </p:nvGrpSpPr>
        <p:grpSpPr bwMode="auto">
          <a:xfrm>
            <a:off x="2759075" y="1866900"/>
            <a:ext cx="3625850" cy="3125788"/>
            <a:chOff x="0" y="0"/>
            <a:chExt cx="2284" cy="1969"/>
          </a:xfrm>
        </p:grpSpPr>
        <p:sp>
          <p:nvSpPr>
            <p:cNvPr id="2119" name="Rectangle 71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grpSp>
          <p:nvGrpSpPr>
            <p:cNvPr id="2123" name="Group 75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20" name="Rectangle 72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2121" name="Rectangle 7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 smtClean="0">
                    <a:solidFill>
                      <a:srgbClr val="000000"/>
                    </a:solidFill>
                    <a:latin typeface="Verdana" pitchFamily="34" charset="0"/>
                    <a:ea typeface="ＭＳ Ｐゴシック" pitchFamily="50" charset="-128"/>
                  </a:rPr>
                  <a:t>  </a:t>
                </a:r>
                <a:r>
                  <a:rPr lang="en-US" altLang="ja-JP" sz="700" smtClean="0">
                    <a:solidFill>
                      <a:srgbClr val="000000"/>
                    </a:solidFill>
                    <a:latin typeface="Times New Roman"/>
                    <a:ea typeface="ＭＳ Ｐゴシック" pitchFamily="50" charset="-128"/>
                  </a:rPr>
                  <a:t>   </a:t>
                </a:r>
                <a:endParaRPr lang="en-US" altLang="ja-JP" sz="700" smtClean="0">
                  <a:solidFill>
                    <a:srgbClr val="000000"/>
                  </a:solidFill>
                  <a:latin typeface="Verdana" pitchFamily="34" charset="0"/>
                  <a:ea typeface="ＭＳ Ｐゴシック" pitchFamily="50" charset="-128"/>
                </a:endParaRPr>
              </a:p>
            </p:txBody>
          </p:sp>
        </p:grpSp>
      </p:grpSp>
      <p:pic>
        <p:nvPicPr>
          <p:cNvPr id="2122" name="Picture 74" descr="http://www.nobel.se/ssi/icons/thir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317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5" name="Picture 77" descr="C:\Documents and Settings\shuji\デスクトップ\図面\スライド集\ノーベル賞1972_BCS\barde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828800"/>
            <a:ext cx="2271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6" name="Picture 78" descr="C:\Documents and Settings\shuji\デスクトップ\図面\スライド集\ノーベル賞1972_BCS\coop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828800"/>
            <a:ext cx="2271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7" name="Picture 79" descr="C:\Documents and Settings\shuji\デスクトップ\図面\スライド集\ノーベル賞1972_BCS\schrieff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1828800"/>
            <a:ext cx="2271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32" name="Group 84"/>
          <p:cNvGrpSpPr>
            <a:grpSpLocks/>
          </p:cNvGrpSpPr>
          <p:nvPr/>
        </p:nvGrpSpPr>
        <p:grpSpPr bwMode="auto">
          <a:xfrm>
            <a:off x="2895600" y="1752600"/>
            <a:ext cx="3625850" cy="3125788"/>
            <a:chOff x="0" y="0"/>
            <a:chExt cx="2284" cy="1969"/>
          </a:xfrm>
        </p:grpSpPr>
        <p:sp>
          <p:nvSpPr>
            <p:cNvPr id="2128" name="Rectangle 80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grpSp>
          <p:nvGrpSpPr>
            <p:cNvPr id="2131" name="Group 83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29" name="Rectangle 8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2130" name="Rectangle 82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2133" name="Rectangle 85"/>
          <p:cNvSpPr>
            <a:spLocks noChangeArrowheads="1"/>
          </p:cNvSpPr>
          <p:nvPr/>
        </p:nvSpPr>
        <p:spPr bwMode="auto">
          <a:xfrm>
            <a:off x="1154113" y="5105400"/>
            <a:ext cx="1817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John Bardeen</a:t>
            </a:r>
            <a:r>
              <a:rPr lang="en-US" altLang="ja-JP" sz="16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 </a:t>
            </a:r>
          </a:p>
        </p:txBody>
      </p:sp>
      <p:grpSp>
        <p:nvGrpSpPr>
          <p:cNvPr id="2138" name="Group 90"/>
          <p:cNvGrpSpPr>
            <a:grpSpLocks/>
          </p:cNvGrpSpPr>
          <p:nvPr/>
        </p:nvGrpSpPr>
        <p:grpSpPr bwMode="auto">
          <a:xfrm>
            <a:off x="2743200" y="1828800"/>
            <a:ext cx="3625850" cy="3125788"/>
            <a:chOff x="0" y="0"/>
            <a:chExt cx="2284" cy="1969"/>
          </a:xfrm>
        </p:grpSpPr>
        <p:sp>
          <p:nvSpPr>
            <p:cNvPr id="2134" name="Rectangle 86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grpSp>
          <p:nvGrpSpPr>
            <p:cNvPr id="2137" name="Group 89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35" name="Rectangle 87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2136" name="Rectangle 88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2139" name="Rectangle 91"/>
          <p:cNvSpPr>
            <a:spLocks noChangeArrowheads="1"/>
          </p:cNvSpPr>
          <p:nvPr/>
        </p:nvSpPr>
        <p:spPr bwMode="auto">
          <a:xfrm>
            <a:off x="3505200" y="5105400"/>
            <a:ext cx="2197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Leon Neil Cooper</a:t>
            </a:r>
            <a:r>
              <a:rPr lang="en-US" altLang="ja-JP" sz="16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 </a:t>
            </a:r>
          </a:p>
        </p:txBody>
      </p:sp>
      <p:grpSp>
        <p:nvGrpSpPr>
          <p:cNvPr id="2144" name="Group 96"/>
          <p:cNvGrpSpPr>
            <a:grpSpLocks/>
          </p:cNvGrpSpPr>
          <p:nvPr/>
        </p:nvGrpSpPr>
        <p:grpSpPr bwMode="auto">
          <a:xfrm>
            <a:off x="2759075" y="1866900"/>
            <a:ext cx="3625850" cy="3125788"/>
            <a:chOff x="0" y="0"/>
            <a:chExt cx="2284" cy="1969"/>
          </a:xfrm>
        </p:grpSpPr>
        <p:sp>
          <p:nvSpPr>
            <p:cNvPr id="2140" name="Rectangle 92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 smtClean="0">
                <a:solidFill>
                  <a:srgbClr val="000000"/>
                </a:solidFill>
                <a:ea typeface="ＭＳ Ｐゴシック" pitchFamily="50" charset="-128"/>
              </a:endParaRPr>
            </a:p>
          </p:txBody>
        </p:sp>
        <p:grpSp>
          <p:nvGrpSpPr>
            <p:cNvPr id="2143" name="Group 95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41" name="Rectangle 9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  <p:sp>
            <p:nvSpPr>
              <p:cNvPr id="2142" name="Rectangle 9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 smtClean="0">
                  <a:solidFill>
                    <a:srgbClr val="000000"/>
                  </a:solidFill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2145" name="Rectangle 97"/>
          <p:cNvSpPr>
            <a:spLocks noChangeArrowheads="1"/>
          </p:cNvSpPr>
          <p:nvPr/>
        </p:nvSpPr>
        <p:spPr bwMode="auto">
          <a:xfrm>
            <a:off x="5595938" y="5081588"/>
            <a:ext cx="270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      John R. Schrieffer</a:t>
            </a:r>
            <a:r>
              <a:rPr lang="en-US" altLang="ja-JP" sz="1600" smtClean="0">
                <a:solidFill>
                  <a:srgbClr val="000000"/>
                </a:solidFill>
                <a:latin typeface="Verdana" pitchFamily="34" charset="0"/>
                <a:ea typeface="ＭＳ Ｐゴシック" pitchFamily="50" charset="-128"/>
              </a:rPr>
              <a:t> </a:t>
            </a:r>
          </a:p>
        </p:txBody>
      </p:sp>
      <p:pic>
        <p:nvPicPr>
          <p:cNvPr id="2146" name="Picture 98" descr="http://www.nobel.se/ssi/icons/thir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05400"/>
            <a:ext cx="317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7" name="Picture 99" descr="http://www.nobel.se/ssi/icons/thir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05400"/>
            <a:ext cx="3175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100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点接触T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45852"/>
            <a:ext cx="2944813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14288" y="809328"/>
            <a:ext cx="9117012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116632"/>
            <a:ext cx="8209284" cy="685800"/>
          </a:xfrm>
          <a:noFill/>
        </p:spPr>
        <p:txBody>
          <a:bodyPr/>
          <a:lstStyle/>
          <a:p>
            <a:pPr eaLnBrk="1" hangingPunct="1"/>
            <a:r>
              <a:rPr lang="ja-JP" altLang="en-US" sz="2800" b="1" dirty="0" smtClean="0">
                <a:solidFill>
                  <a:srgbClr val="CC6600"/>
                </a:solidFill>
                <a:latin typeface="AR P丸ゴシック体M" pitchFamily="50" charset="-128"/>
                <a:ea typeface="AR P丸ゴシック体M" pitchFamily="50" charset="-128"/>
              </a:rPr>
              <a:t>ベル研究所で作られた最初のトランジスタラジオ</a:t>
            </a:r>
          </a:p>
        </p:txBody>
      </p:sp>
      <p:pic>
        <p:nvPicPr>
          <p:cNvPr id="16389" name="Picture 5" descr="点接触トランジス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14502"/>
            <a:ext cx="344328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945852"/>
            <a:ext cx="55086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364163" y="4617740"/>
            <a:ext cx="38163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ja-JP" altLang="en-US" sz="1800" b="1">
                <a:solidFill>
                  <a:srgbClr val="000099"/>
                </a:solidFill>
                <a:ea typeface="HG丸ｺﾞｼｯｸM-PRO" pitchFamily="50" charset="-128"/>
              </a:rPr>
              <a:t>世界最初のトランジスタ・ラジオ</a:t>
            </a:r>
            <a:endParaRPr lang="ja-JP" altLang="en-US" sz="1800">
              <a:solidFill>
                <a:schemeClr val="tx2"/>
              </a:solidFill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132263" y="5089227"/>
            <a:ext cx="51196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dirty="0"/>
              <a:t>スイッチをいれるとすぐに聞こえるトランジスターラジオは、</a:t>
            </a:r>
          </a:p>
          <a:p>
            <a:pPr eaLnBrk="1" hangingPunct="1"/>
            <a:r>
              <a:rPr lang="ja-JP" altLang="en-US" sz="1600" dirty="0">
                <a:solidFill>
                  <a:srgbClr val="FF0000"/>
                </a:solidFill>
              </a:rPr>
              <a:t>真空管</a:t>
            </a:r>
            <a:r>
              <a:rPr lang="ja-JP" altLang="en-US" sz="1600" dirty="0"/>
              <a:t>が温まるのを待つことに慣れた当時の聴衆に</a:t>
            </a:r>
          </a:p>
          <a:p>
            <a:pPr eaLnBrk="1" hangingPunct="1"/>
            <a:r>
              <a:rPr lang="ja-JP" altLang="en-US" sz="1600" dirty="0"/>
              <a:t>感銘を与えた。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11188" y="4065290"/>
            <a:ext cx="1008062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b="1"/>
              <a:t>エミッター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908175" y="4041477"/>
            <a:ext cx="10414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b="1"/>
              <a:t>コレクター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1692275" y="6130627"/>
            <a:ext cx="75882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b="1"/>
              <a:t>ベース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116013" y="5721052"/>
            <a:ext cx="798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b="1"/>
              <a:t>半導体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-63500" y="4716165"/>
            <a:ext cx="4587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solidFill>
                  <a:schemeClr val="accent2"/>
                </a:solidFill>
                <a:ea typeface="HG丸ｺﾞｼｯｸM-PRO" pitchFamily="50" charset="-128"/>
              </a:rPr>
              <a:t>微弱な信号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3563938" y="4833640"/>
            <a:ext cx="4587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solidFill>
                  <a:schemeClr val="accent2"/>
                </a:solidFill>
                <a:ea typeface="HG丸ｺﾞｼｯｸM-PRO" pitchFamily="50" charset="-128"/>
              </a:rPr>
              <a:t>大きな信号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91880" y="616530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増幅</a:t>
            </a:r>
            <a:endParaRPr kumimoji="1" lang="ja-JP" altLang="en-US" sz="2800" dirty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676400" y="679450"/>
            <a:ext cx="6003925" cy="3125788"/>
            <a:chOff x="0" y="0"/>
            <a:chExt cx="2284" cy="1969"/>
          </a:xfrm>
        </p:grpSpPr>
        <p:sp>
          <p:nvSpPr>
            <p:cNvPr id="1745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7460" name="Group 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7461" name="Rectangle 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7462" name="Rectangle 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ja-JP" altLang="ja-JP"/>
              </a:p>
            </p:txBody>
          </p:sp>
        </p:grpSp>
      </p:grpSp>
      <p:pic>
        <p:nvPicPr>
          <p:cNvPr id="17411" name="Picture 7" descr="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1747838" y="1171575"/>
            <a:ext cx="6781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>
                <a:latin typeface="Arial" charset="0"/>
                <a:cs typeface="Arial" charset="0"/>
              </a:rPr>
              <a:t>for basic work on information and communication technology</a:t>
            </a:r>
          </a:p>
          <a:p>
            <a:pPr eaLnBrk="1" hangingPunct="1"/>
            <a:endParaRPr lang="en-US" altLang="ja-JP" sz="1600" b="1">
              <a:ea typeface="ＭＳ 明朝" charset="-128"/>
            </a:endParaRP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1214438" y="5091113"/>
            <a:ext cx="2133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        Russia </a:t>
            </a:r>
          </a:p>
          <a:p>
            <a:pPr eaLnBrk="1" hangingPunct="1"/>
            <a:endParaRPr lang="en-US" altLang="ja-JP" sz="1400">
              <a:latin typeface="Verdana" pitchFamily="34" charset="0"/>
            </a:endParaRP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A.F. Ioffe Physico-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Technical Institute </a:t>
            </a:r>
            <a:br>
              <a:rPr lang="en-US" altLang="ja-JP" sz="1400">
                <a:latin typeface="Verdana" pitchFamily="34" charset="0"/>
              </a:rPr>
            </a:br>
            <a:r>
              <a:rPr lang="en-US" altLang="ja-JP" sz="1400">
                <a:latin typeface="Verdana" pitchFamily="34" charset="0"/>
              </a:rPr>
              <a:t>St. Petersburg</a:t>
            </a:r>
          </a:p>
          <a:p>
            <a:pPr eaLnBrk="1" hangingPunct="1"/>
            <a:endParaRPr lang="en-US" altLang="ja-JP" sz="1400">
              <a:latin typeface="Verdana" pitchFamily="34" charset="0"/>
            </a:endParaRP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　</a:t>
            </a:r>
            <a:r>
              <a:rPr lang="en-US" altLang="ja-JP" sz="1400">
                <a:latin typeface="Verdana" pitchFamily="34" charset="0"/>
              </a:rPr>
              <a:t>b. 1930</a:t>
            </a:r>
            <a:r>
              <a:rPr lang="ja-JP" altLang="en-US" sz="1400">
                <a:latin typeface="Verdana" pitchFamily="34" charset="0"/>
              </a:rPr>
              <a:t>　　　　　　　　　　　     　　　　　　　</a:t>
            </a:r>
            <a:endParaRPr lang="ja-JP" altLang="en-US" sz="1400"/>
          </a:p>
        </p:txBody>
      </p:sp>
      <p:grpSp>
        <p:nvGrpSpPr>
          <p:cNvPr id="17414" name="Group 10"/>
          <p:cNvGrpSpPr>
            <a:grpSpLocks/>
          </p:cNvGrpSpPr>
          <p:nvPr/>
        </p:nvGrpSpPr>
        <p:grpSpPr bwMode="auto">
          <a:xfrm>
            <a:off x="2378075" y="1441450"/>
            <a:ext cx="3625850" cy="3125788"/>
            <a:chOff x="0" y="0"/>
            <a:chExt cx="2284" cy="1969"/>
          </a:xfrm>
        </p:grpSpPr>
        <p:sp>
          <p:nvSpPr>
            <p:cNvPr id="17455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7456" name="Group 12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7457" name="Rectangle 1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7458" name="Rectangle 1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endParaRPr lang="en-US" altLang="ja-JP" sz="700">
                  <a:latin typeface="Verdana" pitchFamily="34" charset="0"/>
                </a:endParaRPr>
              </a:p>
            </p:txBody>
          </p:sp>
        </p:grpSp>
      </p:grpSp>
      <p:grpSp>
        <p:nvGrpSpPr>
          <p:cNvPr id="17415" name="Group 15"/>
          <p:cNvGrpSpPr>
            <a:grpSpLocks/>
          </p:cNvGrpSpPr>
          <p:nvPr/>
        </p:nvGrpSpPr>
        <p:grpSpPr bwMode="auto">
          <a:xfrm>
            <a:off x="2514600" y="1746250"/>
            <a:ext cx="3625850" cy="3125788"/>
            <a:chOff x="0" y="0"/>
            <a:chExt cx="2284" cy="1969"/>
          </a:xfrm>
        </p:grpSpPr>
        <p:sp>
          <p:nvSpPr>
            <p:cNvPr id="17451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7452" name="Group 17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7453" name="Rectangle 18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7454" name="Rectangle 1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grpSp>
        <p:nvGrpSpPr>
          <p:cNvPr id="17416" name="Group 20"/>
          <p:cNvGrpSpPr>
            <a:grpSpLocks/>
          </p:cNvGrpSpPr>
          <p:nvPr/>
        </p:nvGrpSpPr>
        <p:grpSpPr bwMode="auto">
          <a:xfrm>
            <a:off x="2362200" y="1822450"/>
            <a:ext cx="3625850" cy="3125788"/>
            <a:chOff x="0" y="0"/>
            <a:chExt cx="2284" cy="1969"/>
          </a:xfrm>
        </p:grpSpPr>
        <p:sp>
          <p:nvSpPr>
            <p:cNvPr id="17447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7448" name="Group 22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7449" name="Rectangle 2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7450" name="Rectangle 2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17417" name="Rectangle 25"/>
          <p:cNvSpPr>
            <a:spLocks noChangeArrowheads="1"/>
          </p:cNvSpPr>
          <p:nvPr/>
        </p:nvSpPr>
        <p:spPr bwMode="auto">
          <a:xfrm>
            <a:off x="3708400" y="4868863"/>
            <a:ext cx="1871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>
                <a:latin typeface="Verdana" pitchFamily="34" charset="0"/>
              </a:rPr>
              <a:t>Herbert Kroemer</a:t>
            </a:r>
          </a:p>
        </p:txBody>
      </p:sp>
      <p:grpSp>
        <p:nvGrpSpPr>
          <p:cNvPr id="17418" name="Group 26"/>
          <p:cNvGrpSpPr>
            <a:grpSpLocks/>
          </p:cNvGrpSpPr>
          <p:nvPr/>
        </p:nvGrpSpPr>
        <p:grpSpPr bwMode="auto">
          <a:xfrm>
            <a:off x="2378075" y="1441450"/>
            <a:ext cx="3625850" cy="3125788"/>
            <a:chOff x="0" y="0"/>
            <a:chExt cx="2284" cy="1969"/>
          </a:xfrm>
        </p:grpSpPr>
        <p:sp>
          <p:nvSpPr>
            <p:cNvPr id="17443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7444" name="Group 28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7445" name="Rectangle 2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7446" name="Rectangle 3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17419" name="Rectangle 31"/>
          <p:cNvSpPr>
            <a:spLocks noChangeArrowheads="1"/>
          </p:cNvSpPr>
          <p:nvPr/>
        </p:nvSpPr>
        <p:spPr bwMode="auto">
          <a:xfrm>
            <a:off x="6426200" y="4852988"/>
            <a:ext cx="1493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>
                <a:latin typeface="Verdana" pitchFamily="34" charset="0"/>
              </a:rPr>
              <a:t> Jack S. Kilby</a:t>
            </a:r>
          </a:p>
        </p:txBody>
      </p:sp>
      <p:grpSp>
        <p:nvGrpSpPr>
          <p:cNvPr id="17420" name="Group 32"/>
          <p:cNvGrpSpPr>
            <a:grpSpLocks/>
          </p:cNvGrpSpPr>
          <p:nvPr/>
        </p:nvGrpSpPr>
        <p:grpSpPr bwMode="auto">
          <a:xfrm>
            <a:off x="2378075" y="1441450"/>
            <a:ext cx="3625850" cy="3125788"/>
            <a:chOff x="0" y="0"/>
            <a:chExt cx="2284" cy="1969"/>
          </a:xfrm>
        </p:grpSpPr>
        <p:sp>
          <p:nvSpPr>
            <p:cNvPr id="17439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17440" name="Group 3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17441" name="Rectangle 3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7442" name="Rectangle 3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 sz="700">
                  <a:latin typeface="Verdana" pitchFamily="34" charset="0"/>
                </a:endParaRPr>
              </a:p>
            </p:txBody>
          </p:sp>
        </p:grpSp>
      </p:grpSp>
      <p:sp>
        <p:nvSpPr>
          <p:cNvPr id="17421" name="Rectangle 37"/>
          <p:cNvSpPr>
            <a:spLocks noChangeArrowheads="1"/>
          </p:cNvSpPr>
          <p:nvPr/>
        </p:nvSpPr>
        <p:spPr bwMode="auto">
          <a:xfrm>
            <a:off x="1258888" y="4852988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>
                <a:latin typeface="Verdana" pitchFamily="34" charset="0"/>
              </a:rPr>
              <a:t>Zhores I. Alferov </a:t>
            </a:r>
          </a:p>
        </p:txBody>
      </p:sp>
      <p:sp>
        <p:nvSpPr>
          <p:cNvPr id="17422" name="Rectangle 38"/>
          <p:cNvSpPr>
            <a:spLocks noChangeArrowheads="1"/>
          </p:cNvSpPr>
          <p:nvPr/>
        </p:nvSpPr>
        <p:spPr bwMode="auto">
          <a:xfrm>
            <a:off x="8534400" y="243205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7423" name="Picture 39" descr="alfer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2133600"/>
            <a:ext cx="16764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40" descr="kil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2133600"/>
            <a:ext cx="1676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41" descr="kroem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133600"/>
            <a:ext cx="16764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42" descr="quar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57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43" descr="hal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57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44" descr="quar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572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9" name="Text Box 45"/>
          <p:cNvSpPr txBox="1">
            <a:spLocks noChangeArrowheads="1"/>
          </p:cNvSpPr>
          <p:nvPr/>
        </p:nvSpPr>
        <p:spPr bwMode="auto">
          <a:xfrm>
            <a:off x="3424238" y="5300663"/>
            <a:ext cx="25146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Germany </a:t>
            </a:r>
          </a:p>
          <a:p>
            <a:pPr eaLnBrk="1" hangingPunct="1"/>
            <a:endParaRPr lang="en-US" altLang="ja-JP" sz="1400">
              <a:latin typeface="Verdana" pitchFamily="34" charset="0"/>
            </a:endParaRP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University of California </a:t>
            </a:r>
            <a:br>
              <a:rPr lang="en-US" altLang="ja-JP" sz="1400">
                <a:latin typeface="Verdana" pitchFamily="34" charset="0"/>
              </a:rPr>
            </a:br>
            <a:r>
              <a:rPr lang="en-US" altLang="ja-JP" sz="1400">
                <a:latin typeface="Verdana" pitchFamily="34" charset="0"/>
              </a:rPr>
              <a:t>Santa Barbara, CA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　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　</a:t>
            </a:r>
            <a:r>
              <a:rPr lang="en-US" altLang="ja-JP" sz="1400">
                <a:latin typeface="Verdana" pitchFamily="34" charset="0"/>
              </a:rPr>
              <a:t>b. 1928</a:t>
            </a:r>
            <a:r>
              <a:rPr lang="ja-JP" altLang="en-US" sz="1400">
                <a:latin typeface="Verdana" pitchFamily="34" charset="0"/>
              </a:rPr>
              <a:t>　　　　　　　　　　　     　　　　　　　</a:t>
            </a:r>
          </a:p>
        </p:txBody>
      </p:sp>
      <p:sp>
        <p:nvSpPr>
          <p:cNvPr id="17430" name="Text Box 46"/>
          <p:cNvSpPr txBox="1">
            <a:spLocks noChangeArrowheads="1"/>
          </p:cNvSpPr>
          <p:nvPr/>
        </p:nvSpPr>
        <p:spPr bwMode="auto">
          <a:xfrm>
            <a:off x="6243638" y="5160963"/>
            <a:ext cx="2514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        USA</a:t>
            </a:r>
          </a:p>
          <a:p>
            <a:pPr eaLnBrk="1" hangingPunct="1"/>
            <a:endParaRPr lang="en-US" altLang="ja-JP" sz="1400">
              <a:latin typeface="Verdana" pitchFamily="34" charset="0"/>
            </a:endParaRPr>
          </a:p>
          <a:p>
            <a:pPr eaLnBrk="1" hangingPunct="1"/>
            <a:endParaRPr lang="en-US" altLang="ja-JP" sz="1400">
              <a:latin typeface="Verdana" pitchFamily="34" charset="0"/>
            </a:endParaRP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Texas Instruments </a:t>
            </a:r>
            <a:br>
              <a:rPr lang="en-US" altLang="ja-JP" sz="1400">
                <a:latin typeface="Verdana" pitchFamily="34" charset="0"/>
              </a:rPr>
            </a:br>
            <a:r>
              <a:rPr lang="en-US" altLang="ja-JP" sz="1400">
                <a:latin typeface="Verdana" pitchFamily="34" charset="0"/>
              </a:rPr>
              <a:t>Dallas, TX, USA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</a:t>
            </a:r>
            <a:r>
              <a:rPr lang="ja-JP" altLang="en-US" sz="1400">
                <a:latin typeface="Verdana" pitchFamily="34" charset="0"/>
              </a:rPr>
              <a:t>　　　　　　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　</a:t>
            </a:r>
            <a:r>
              <a:rPr lang="en-US" altLang="ja-JP" sz="1400">
                <a:latin typeface="Verdana" pitchFamily="34" charset="0"/>
              </a:rPr>
              <a:t>b. 1923</a:t>
            </a:r>
            <a:r>
              <a:rPr lang="ja-JP" altLang="en-US" sz="1400">
                <a:latin typeface="Verdana" pitchFamily="34" charset="0"/>
              </a:rPr>
              <a:t>　　　　　　　　　　　     　　　　　　　</a:t>
            </a:r>
          </a:p>
        </p:txBody>
      </p:sp>
      <p:sp>
        <p:nvSpPr>
          <p:cNvPr id="17431" name="Rectangle 47"/>
          <p:cNvSpPr>
            <a:spLocks noChangeArrowheads="1"/>
          </p:cNvSpPr>
          <p:nvPr/>
        </p:nvSpPr>
        <p:spPr bwMode="auto">
          <a:xfrm>
            <a:off x="5786438" y="1676400"/>
            <a:ext cx="29003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7432" name="Text Box 48"/>
          <p:cNvSpPr txBox="1">
            <a:spLocks noChangeArrowheads="1"/>
          </p:cNvSpPr>
          <p:nvPr/>
        </p:nvSpPr>
        <p:spPr bwMode="auto">
          <a:xfrm>
            <a:off x="6019800" y="1757363"/>
            <a:ext cx="2222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cs typeface="Arial" charset="0"/>
              </a:rPr>
              <a:t>“</a:t>
            </a:r>
            <a:r>
              <a:rPr lang="ja-JP" altLang="en-US" sz="1400"/>
              <a:t>集積回路の発明に対して</a:t>
            </a:r>
            <a:r>
              <a:rPr lang="en-US" altLang="ja-JP" sz="1400">
                <a:cs typeface="Arial" charset="0"/>
              </a:rPr>
              <a:t>"</a:t>
            </a:r>
            <a:endParaRPr lang="en-US" altLang="ja-JP" sz="1400"/>
          </a:p>
        </p:txBody>
      </p:sp>
      <p:sp>
        <p:nvSpPr>
          <p:cNvPr id="17433" name="Text Box 49"/>
          <p:cNvSpPr txBox="1">
            <a:spLocks noChangeArrowheads="1"/>
          </p:cNvSpPr>
          <p:nvPr/>
        </p:nvSpPr>
        <p:spPr bwMode="auto">
          <a:xfrm>
            <a:off x="1143000" y="1574800"/>
            <a:ext cx="4038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cs typeface="Arial" charset="0"/>
              </a:rPr>
              <a:t>“</a:t>
            </a:r>
            <a:r>
              <a:rPr lang="ja-JP" altLang="en-US" sz="1400"/>
              <a:t>高速・光エレクトロニクスに使われる半導体へテロ構造の開発に対して</a:t>
            </a:r>
            <a:r>
              <a:rPr lang="en-US" altLang="ja-JP" sz="1400">
                <a:cs typeface="Arial" charset="0"/>
              </a:rPr>
              <a:t>"</a:t>
            </a:r>
            <a:endParaRPr lang="en-US" altLang="ja-JP" sz="1400"/>
          </a:p>
        </p:txBody>
      </p:sp>
      <p:sp>
        <p:nvSpPr>
          <p:cNvPr id="17434" name="Line 50"/>
          <p:cNvSpPr>
            <a:spLocks noChangeShapeType="1"/>
          </p:cNvSpPr>
          <p:nvPr/>
        </p:nvSpPr>
        <p:spPr bwMode="auto">
          <a:xfrm>
            <a:off x="1524000" y="1066800"/>
            <a:ext cx="759301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435" name="Rectangle 51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2000" b="1" smtClean="0">
                <a:solidFill>
                  <a:srgbClr val="003366"/>
                </a:solidFill>
                <a:latin typeface="Arial" charset="0"/>
              </a:rPr>
              <a:t>The Nobel Prize in Physics 2000</a:t>
            </a:r>
            <a:br>
              <a:rPr lang="en-US" altLang="ja-JP" sz="2000" b="1" smtClean="0">
                <a:solidFill>
                  <a:srgbClr val="003366"/>
                </a:solidFill>
                <a:latin typeface="Arial" charset="0"/>
              </a:rPr>
            </a:br>
            <a:endParaRPr lang="en-US" altLang="ja-JP" sz="2000" b="1" smtClean="0">
              <a:solidFill>
                <a:srgbClr val="003366"/>
              </a:solidFill>
              <a:latin typeface="Arial" charset="0"/>
            </a:endParaRPr>
          </a:p>
        </p:txBody>
      </p:sp>
      <p:sp>
        <p:nvSpPr>
          <p:cNvPr id="17436" name="Text Box 52"/>
          <p:cNvSpPr txBox="1">
            <a:spLocks noChangeArrowheads="1"/>
          </p:cNvSpPr>
          <p:nvPr/>
        </p:nvSpPr>
        <p:spPr bwMode="auto">
          <a:xfrm>
            <a:off x="6562725" y="4502150"/>
            <a:ext cx="1104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キルビー</a:t>
            </a:r>
          </a:p>
        </p:txBody>
      </p:sp>
      <p:sp>
        <p:nvSpPr>
          <p:cNvPr id="17437" name="Text Box 53"/>
          <p:cNvSpPr txBox="1">
            <a:spLocks noChangeArrowheads="1"/>
          </p:cNvSpPr>
          <p:nvPr/>
        </p:nvSpPr>
        <p:spPr bwMode="auto">
          <a:xfrm>
            <a:off x="3851275" y="4508500"/>
            <a:ext cx="1335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クレーマー</a:t>
            </a:r>
          </a:p>
        </p:txBody>
      </p:sp>
      <p:sp>
        <p:nvSpPr>
          <p:cNvPr id="17438" name="Text Box 54"/>
          <p:cNvSpPr txBox="1">
            <a:spLocks noChangeArrowheads="1"/>
          </p:cNvSpPr>
          <p:nvPr/>
        </p:nvSpPr>
        <p:spPr bwMode="auto">
          <a:xfrm>
            <a:off x="1331913" y="4508500"/>
            <a:ext cx="156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アルフェロフ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済ＬＳＩ~1 のコピ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-819150"/>
            <a:ext cx="5262562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132138" y="0"/>
            <a:ext cx="6011862" cy="836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5472112" cy="720725"/>
          </a:xfrm>
          <a:noFill/>
        </p:spPr>
        <p:txBody>
          <a:bodyPr/>
          <a:lstStyle/>
          <a:p>
            <a:pPr eaLnBrk="1" hangingPunct="1"/>
            <a:r>
              <a:rPr lang="ja-JP" altLang="en-US" sz="3200" b="1" smtClean="0">
                <a:latin typeface="HG丸ｺﾞｼｯｸM-PRO" pitchFamily="50" charset="-128"/>
                <a:ea typeface="HG丸ｺﾞｼｯｸM-PRO" pitchFamily="50" charset="-128"/>
              </a:rPr>
              <a:t>大規模集積回路</a:t>
            </a:r>
            <a:br>
              <a:rPr lang="ja-JP" altLang="en-US" sz="3200" b="1" smtClean="0">
                <a:latin typeface="HG丸ｺﾞｼｯｸM-PRO" pitchFamily="50" charset="-128"/>
                <a:ea typeface="HG丸ｺﾞｼｯｸM-PRO" pitchFamily="50" charset="-128"/>
              </a:rPr>
            </a:br>
            <a:endParaRPr lang="ja-JP" altLang="en-US" sz="3200" b="1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-252413" y="765175"/>
            <a:ext cx="9396413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8438" name="Picture 6" descr="ＬＳＩ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056188"/>
            <a:ext cx="17954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4572000" y="3933825"/>
            <a:ext cx="3095625" cy="1871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36613"/>
            <a:ext cx="21050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07950" y="5735638"/>
            <a:ext cx="3529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dirty="0">
                <a:solidFill>
                  <a:srgbClr val="CC0099"/>
                </a:solidFill>
              </a:rPr>
              <a:t>１億個のトランジスタが搭載</a:t>
            </a:r>
          </a:p>
          <a:p>
            <a:pPr eaLnBrk="1" hangingPunct="1"/>
            <a:r>
              <a:rPr lang="ja-JP" altLang="en-US" sz="2000" dirty="0">
                <a:solidFill>
                  <a:srgbClr val="CC0099"/>
                </a:solidFill>
              </a:rPr>
              <a:t>最小線幅  </a:t>
            </a:r>
            <a:r>
              <a:rPr lang="en-US" altLang="ja-JP" sz="2000" dirty="0">
                <a:solidFill>
                  <a:srgbClr val="CC0099"/>
                </a:solidFill>
              </a:rPr>
              <a:t>0.1 </a:t>
            </a:r>
            <a:r>
              <a:rPr lang="en-US" altLang="ja-JP" sz="2000" dirty="0" err="1">
                <a:solidFill>
                  <a:srgbClr val="CC0099"/>
                </a:solidFill>
              </a:rPr>
              <a:t>μm</a:t>
            </a:r>
            <a:r>
              <a:rPr lang="en-US" altLang="ja-JP" sz="2000" dirty="0">
                <a:solidFill>
                  <a:srgbClr val="CC0099"/>
                </a:solidFill>
              </a:rPr>
              <a:t>  = 100 nm </a:t>
            </a:r>
          </a:p>
          <a:p>
            <a:pPr eaLnBrk="1" hangingPunct="1"/>
            <a:r>
              <a:rPr lang="ja-JP" altLang="en-US" sz="2000" dirty="0">
                <a:solidFill>
                  <a:srgbClr val="CC0099"/>
                </a:solidFill>
              </a:rPr>
              <a:t>　　　　      </a:t>
            </a:r>
            <a:r>
              <a:rPr lang="en-US" altLang="ja-JP" sz="2000" dirty="0">
                <a:solidFill>
                  <a:srgbClr val="CC0099"/>
                </a:solidFill>
              </a:rPr>
              <a:t>=</a:t>
            </a:r>
            <a:r>
              <a:rPr lang="ja-JP" altLang="en-US" sz="2000" dirty="0">
                <a:solidFill>
                  <a:srgbClr val="CC0099"/>
                </a:solidFill>
              </a:rPr>
              <a:t>原子 </a:t>
            </a:r>
            <a:r>
              <a:rPr lang="en-US" altLang="ja-JP" sz="2000" dirty="0" smtClean="0">
                <a:solidFill>
                  <a:srgbClr val="CC0099"/>
                </a:solidFill>
              </a:rPr>
              <a:t>300 </a:t>
            </a:r>
            <a:r>
              <a:rPr lang="ja-JP" altLang="en-US" sz="2000" dirty="0">
                <a:solidFill>
                  <a:srgbClr val="CC0099"/>
                </a:solidFill>
              </a:rPr>
              <a:t>列</a:t>
            </a:r>
          </a:p>
        </p:txBody>
      </p:sp>
      <p:pic>
        <p:nvPicPr>
          <p:cNvPr id="18442" name="Picture 10" descr="LSI写真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1718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Line 11"/>
          <p:cNvSpPr>
            <a:spLocks noChangeShapeType="1"/>
          </p:cNvSpPr>
          <p:nvPr/>
        </p:nvSpPr>
        <p:spPr bwMode="auto">
          <a:xfrm flipH="1" flipV="1">
            <a:off x="2555875" y="3933825"/>
            <a:ext cx="1584325" cy="15843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1908175" y="1771650"/>
            <a:ext cx="1800225" cy="217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1492250" y="5018088"/>
            <a:ext cx="178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/>
              <a:t>光学顕微鏡写真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3579813" y="3357563"/>
            <a:ext cx="1784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/>
              <a:t>電子顕微鏡写真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超格子ＴＥＭ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9613"/>
            <a:ext cx="835818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0"/>
          <p:cNvSpPr txBox="1">
            <a:spLocks noChangeArrowheads="1"/>
          </p:cNvSpPr>
          <p:nvPr/>
        </p:nvSpPr>
        <p:spPr bwMode="auto">
          <a:xfrm>
            <a:off x="762000" y="457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endParaRPr lang="ja-JP" altLang="ja-JP" b="1">
              <a:ea typeface="HG丸ｺﾞｼｯｸM-PRO" pitchFamily="50" charset="-128"/>
            </a:endParaRPr>
          </a:p>
        </p:txBody>
      </p:sp>
      <p:sp>
        <p:nvSpPr>
          <p:cNvPr id="19460" name="Rectangle 11"/>
          <p:cNvSpPr>
            <a:spLocks noChangeArrowheads="1"/>
          </p:cNvSpPr>
          <p:nvPr/>
        </p:nvSpPr>
        <p:spPr bwMode="auto">
          <a:xfrm>
            <a:off x="1219200" y="457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ja-JP" b="1">
              <a:ea typeface="HG丸ｺﾞｼｯｸM-PRO" pitchFamily="50" charset="-128"/>
            </a:endParaRPr>
          </a:p>
        </p:txBody>
      </p:sp>
      <p:pic>
        <p:nvPicPr>
          <p:cNvPr id="19461" name="Picture 14" descr="SiGe超格子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199866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Line 15"/>
          <p:cNvSpPr>
            <a:spLocks noChangeShapeType="1"/>
          </p:cNvSpPr>
          <p:nvPr/>
        </p:nvSpPr>
        <p:spPr bwMode="auto">
          <a:xfrm>
            <a:off x="14288" y="609600"/>
            <a:ext cx="6862762" cy="11113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463" name="Rectangle 16"/>
          <p:cNvSpPr>
            <a:spLocks noGrp="1" noChangeArrowheads="1"/>
          </p:cNvSpPr>
          <p:nvPr>
            <p:ph type="title"/>
          </p:nvPr>
        </p:nvSpPr>
        <p:spPr>
          <a:xfrm>
            <a:off x="1042988" y="0"/>
            <a:ext cx="5281612" cy="685800"/>
          </a:xfrm>
          <a:noFill/>
        </p:spPr>
        <p:txBody>
          <a:bodyPr/>
          <a:lstStyle/>
          <a:p>
            <a:pPr eaLnBrk="1" hangingPunct="1"/>
            <a:r>
              <a:rPr lang="ja-JP" altLang="en-US" sz="2800" b="1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超格子構造 </a:t>
            </a:r>
            <a:r>
              <a:rPr lang="en-US" altLang="ja-JP" sz="2800" b="1" smtClean="0">
                <a:solidFill>
                  <a:schemeClr val="tx1"/>
                </a:solidFill>
                <a:ea typeface="HG丸ｺﾞｼｯｸM-PRO" pitchFamily="50" charset="-128"/>
              </a:rPr>
              <a:t>–</a:t>
            </a:r>
            <a:r>
              <a:rPr lang="en-US" altLang="ja-JP" sz="2800" b="1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2800" b="1" smtClean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人工結晶</a:t>
            </a:r>
          </a:p>
        </p:txBody>
      </p:sp>
      <p:sp>
        <p:nvSpPr>
          <p:cNvPr id="19464" name="Text Box 17"/>
          <p:cNvSpPr txBox="1">
            <a:spLocks noChangeArrowheads="1"/>
          </p:cNvSpPr>
          <p:nvPr/>
        </p:nvSpPr>
        <p:spPr bwMode="auto">
          <a:xfrm>
            <a:off x="1187450" y="765175"/>
            <a:ext cx="50085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異なる原子を積み重ねる</a:t>
            </a:r>
          </a:p>
          <a:p>
            <a:pPr eaLnBrk="1" hangingPunct="1"/>
            <a:r>
              <a:rPr lang="ja-JP" altLang="en-US"/>
              <a:t>　→ 自然には存在しない人工物質</a:t>
            </a:r>
          </a:p>
          <a:p>
            <a:pPr eaLnBrk="1" hangingPunct="1"/>
            <a:r>
              <a:rPr lang="ja-JP" altLang="en-US"/>
              <a:t>　　　（量子井戸）</a:t>
            </a:r>
          </a:p>
        </p:txBody>
      </p:sp>
      <p:sp>
        <p:nvSpPr>
          <p:cNvPr id="19465" name="Text Box 18"/>
          <p:cNvSpPr txBox="1">
            <a:spLocks noChangeArrowheads="1"/>
          </p:cNvSpPr>
          <p:nvPr/>
        </p:nvSpPr>
        <p:spPr bwMode="auto">
          <a:xfrm>
            <a:off x="4427538" y="6305550"/>
            <a:ext cx="414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GeSi</a:t>
            </a:r>
            <a:r>
              <a:rPr lang="ja-JP" altLang="en-US"/>
              <a:t>超格子の電子顕微鏡写真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江崎＋小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581025"/>
            <a:ext cx="9906000" cy="873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4"/>
          <p:cNvGrpSpPr>
            <a:grpSpLocks/>
          </p:cNvGrpSpPr>
          <p:nvPr/>
        </p:nvGrpSpPr>
        <p:grpSpPr bwMode="auto">
          <a:xfrm>
            <a:off x="1905000" y="685800"/>
            <a:ext cx="6003925" cy="3125788"/>
            <a:chOff x="0" y="0"/>
            <a:chExt cx="2284" cy="1969"/>
          </a:xfrm>
        </p:grpSpPr>
        <p:sp>
          <p:nvSpPr>
            <p:cNvPr id="2155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1553" name="Group 6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554" name="Rectangle 7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1555" name="Rectangle 8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ja-JP" altLang="ja-JP"/>
              </a:p>
            </p:txBody>
          </p:sp>
        </p:grpSp>
      </p:grpSp>
      <p:pic>
        <p:nvPicPr>
          <p:cNvPr id="21507" name="Picture 9" descr="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2819400" y="1143000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ＭＳ 明朝" charset="-128"/>
              </a:rPr>
              <a:t>トンネル効果の発見</a:t>
            </a: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914400" y="5586413"/>
            <a:ext cx="82296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 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     </a:t>
            </a:r>
            <a:r>
              <a:rPr lang="en-US" altLang="ja-JP" sz="1400">
                <a:latin typeface="Verdana" pitchFamily="34" charset="0"/>
              </a:rPr>
              <a:t>Japan                             USA                                     United Kingdom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         IBM                      General Electric Company         University of Cambridge </a:t>
            </a:r>
            <a:br>
              <a:rPr lang="en-US" altLang="ja-JP" sz="1400">
                <a:latin typeface="Verdana" pitchFamily="34" charset="0"/>
              </a:rPr>
            </a:br>
            <a:endParaRPr lang="en-US" altLang="ja-JP" sz="1400">
              <a:latin typeface="Verdana" pitchFamily="34" charset="0"/>
            </a:endParaRP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        b. 1925                        b. 1929                                       b. 1940</a:t>
            </a:r>
          </a:p>
        </p:txBody>
      </p:sp>
      <p:grpSp>
        <p:nvGrpSpPr>
          <p:cNvPr id="21510" name="Group 12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21548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1549" name="Group 1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550" name="Rectangle 1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1551" name="Rectangle 1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endParaRPr lang="en-US" altLang="ja-JP" sz="700">
                  <a:latin typeface="Verdana" pitchFamily="34" charset="0"/>
                </a:endParaRPr>
              </a:p>
            </p:txBody>
          </p:sp>
        </p:grpSp>
      </p:grpSp>
      <p:grpSp>
        <p:nvGrpSpPr>
          <p:cNvPr id="21511" name="Group 17"/>
          <p:cNvGrpSpPr>
            <a:grpSpLocks/>
          </p:cNvGrpSpPr>
          <p:nvPr/>
        </p:nvGrpSpPr>
        <p:grpSpPr bwMode="auto">
          <a:xfrm>
            <a:off x="2743200" y="1752600"/>
            <a:ext cx="3625850" cy="3125788"/>
            <a:chOff x="0" y="0"/>
            <a:chExt cx="2284" cy="1969"/>
          </a:xfrm>
        </p:grpSpPr>
        <p:sp>
          <p:nvSpPr>
            <p:cNvPr id="21544" name="Rectangle 18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1545" name="Group 19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546" name="Rectangle 2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1547" name="Rectangle 2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21512" name="Rectangle 22"/>
          <p:cNvSpPr>
            <a:spLocks noChangeArrowheads="1"/>
          </p:cNvSpPr>
          <p:nvPr/>
        </p:nvSpPr>
        <p:spPr bwMode="auto">
          <a:xfrm>
            <a:off x="1370013" y="5414963"/>
            <a:ext cx="1330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Leo Esaki </a:t>
            </a:r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21513" name="Group 23"/>
          <p:cNvGrpSpPr>
            <a:grpSpLocks/>
          </p:cNvGrpSpPr>
          <p:nvPr/>
        </p:nvGrpSpPr>
        <p:grpSpPr bwMode="auto">
          <a:xfrm>
            <a:off x="2590800" y="1828800"/>
            <a:ext cx="3625850" cy="3125788"/>
            <a:chOff x="0" y="0"/>
            <a:chExt cx="2284" cy="1969"/>
          </a:xfrm>
        </p:grpSpPr>
        <p:sp>
          <p:nvSpPr>
            <p:cNvPr id="21540" name="Rectangle 24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1541" name="Group 25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542" name="Rectangle 2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1543" name="Rectangle 27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21514" name="Rectangle 28"/>
          <p:cNvSpPr>
            <a:spLocks noChangeArrowheads="1"/>
          </p:cNvSpPr>
          <p:nvPr/>
        </p:nvSpPr>
        <p:spPr bwMode="auto">
          <a:xfrm>
            <a:off x="3502025" y="5384800"/>
            <a:ext cx="167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Ivar Giaever </a:t>
            </a:r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21515" name="Group 29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2153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1537" name="Group 31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538" name="Rectangle 32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1539" name="Rectangle 3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21516" name="Rectangle 34"/>
          <p:cNvSpPr>
            <a:spLocks noChangeArrowheads="1"/>
          </p:cNvSpPr>
          <p:nvPr/>
        </p:nvSpPr>
        <p:spPr bwMode="auto">
          <a:xfrm>
            <a:off x="5672138" y="5368925"/>
            <a:ext cx="2862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      Brian D. Josephson </a:t>
            </a:r>
          </a:p>
          <a:p>
            <a:endParaRPr lang="en-US" altLang="ja-JP" sz="1600">
              <a:latin typeface="Verdana" pitchFamily="34" charset="0"/>
            </a:endParaRPr>
          </a:p>
        </p:txBody>
      </p:sp>
      <p:pic>
        <p:nvPicPr>
          <p:cNvPr id="21517" name="Picture 35" descr="esa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78025"/>
            <a:ext cx="2163763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36" descr="giae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78025"/>
            <a:ext cx="2163763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37" descr="joseph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1637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20" name="Group 38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21532" name="Rectangle 39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1533" name="Group 40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1534" name="Rectangle 4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1535" name="Rectangle 42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r>
                  <a:rPr lang="en-US" altLang="ja-JP" sz="700">
                    <a:latin typeface="Verdana" pitchFamily="34" charset="0"/>
                  </a:rPr>
                  <a:t> </a:t>
                </a:r>
              </a:p>
            </p:txBody>
          </p:sp>
        </p:grpSp>
      </p:grpSp>
      <p:pic>
        <p:nvPicPr>
          <p:cNvPr id="21521" name="Picture 43" descr="quar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44" descr="hal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81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45" descr="quar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4" name="Rectangle 46"/>
          <p:cNvSpPr>
            <a:spLocks noChangeArrowheads="1"/>
          </p:cNvSpPr>
          <p:nvPr/>
        </p:nvSpPr>
        <p:spPr bwMode="auto">
          <a:xfrm>
            <a:off x="1154113" y="1644650"/>
            <a:ext cx="1208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半導体内で</a:t>
            </a:r>
          </a:p>
        </p:txBody>
      </p:sp>
      <p:sp>
        <p:nvSpPr>
          <p:cNvPr id="21525" name="Rectangle 47"/>
          <p:cNvSpPr>
            <a:spLocks noChangeArrowheads="1"/>
          </p:cNvSpPr>
          <p:nvPr/>
        </p:nvSpPr>
        <p:spPr bwMode="auto">
          <a:xfrm>
            <a:off x="3387725" y="1644650"/>
            <a:ext cx="1412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超伝導体内で</a:t>
            </a:r>
          </a:p>
        </p:txBody>
      </p:sp>
      <p:sp>
        <p:nvSpPr>
          <p:cNvPr id="21526" name="Rectangle 48"/>
          <p:cNvSpPr>
            <a:spLocks noChangeArrowheads="1"/>
          </p:cNvSpPr>
          <p:nvPr/>
        </p:nvSpPr>
        <p:spPr bwMode="auto">
          <a:xfrm>
            <a:off x="5407025" y="1644650"/>
            <a:ext cx="305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ジョセフソン効果の理論的予測</a:t>
            </a:r>
          </a:p>
        </p:txBody>
      </p:sp>
      <p:sp>
        <p:nvSpPr>
          <p:cNvPr id="21527" name="Line 50"/>
          <p:cNvSpPr>
            <a:spLocks noChangeShapeType="1"/>
          </p:cNvSpPr>
          <p:nvPr/>
        </p:nvSpPr>
        <p:spPr bwMode="auto">
          <a:xfrm>
            <a:off x="1676400" y="1143000"/>
            <a:ext cx="744061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1528" name="Rectangle 51"/>
          <p:cNvSpPr>
            <a:spLocks noChangeArrowheads="1"/>
          </p:cNvSpPr>
          <p:nvPr/>
        </p:nvSpPr>
        <p:spPr bwMode="auto">
          <a:xfrm>
            <a:off x="2438400" y="685800"/>
            <a:ext cx="4049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3366"/>
                </a:solidFill>
                <a:latin typeface="Arial" charset="0"/>
              </a:rPr>
              <a:t>The Nobel Prize in Physics 1973</a:t>
            </a:r>
          </a:p>
        </p:txBody>
      </p:sp>
      <p:sp>
        <p:nvSpPr>
          <p:cNvPr id="21529" name="Text Box 53"/>
          <p:cNvSpPr txBox="1">
            <a:spLocks noChangeArrowheads="1"/>
          </p:cNvSpPr>
          <p:nvPr/>
        </p:nvSpPr>
        <p:spPr bwMode="auto">
          <a:xfrm>
            <a:off x="1422400" y="5078413"/>
            <a:ext cx="1335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江崎玲於奈</a:t>
            </a:r>
          </a:p>
        </p:txBody>
      </p:sp>
      <p:sp>
        <p:nvSpPr>
          <p:cNvPr id="21530" name="Text Box 54"/>
          <p:cNvSpPr txBox="1">
            <a:spLocks noChangeArrowheads="1"/>
          </p:cNvSpPr>
          <p:nvPr/>
        </p:nvSpPr>
        <p:spPr bwMode="auto">
          <a:xfrm>
            <a:off x="3635375" y="5078413"/>
            <a:ext cx="1335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ギエーバー</a:t>
            </a:r>
          </a:p>
        </p:txBody>
      </p:sp>
      <p:sp>
        <p:nvSpPr>
          <p:cNvPr id="21531" name="Text Box 55"/>
          <p:cNvSpPr txBox="1">
            <a:spLocks noChangeArrowheads="1"/>
          </p:cNvSpPr>
          <p:nvPr/>
        </p:nvSpPr>
        <p:spPr bwMode="auto">
          <a:xfrm>
            <a:off x="6372225" y="5013325"/>
            <a:ext cx="156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ジョセフソン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692275" y="1268413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ＭＳ 明朝" charset="-128"/>
              </a:rPr>
              <a:t>巨大磁気抵抗効果の発見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914400" y="5300663"/>
            <a:ext cx="45212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 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     </a:t>
            </a:r>
            <a:r>
              <a:rPr lang="en-US" altLang="ja-JP" sz="1400">
                <a:latin typeface="Verdana" pitchFamily="34" charset="0"/>
              </a:rPr>
              <a:t>France                            Germany                                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        </a:t>
            </a:r>
            <a:r>
              <a:rPr lang="ja-JP" altLang="en-US" sz="1400">
                <a:latin typeface="Verdana" pitchFamily="34" charset="0"/>
              </a:rPr>
              <a:t>南パリ大学                    </a:t>
            </a:r>
            <a:r>
              <a:rPr lang="en-US" altLang="ja-JP" sz="1400">
                <a:latin typeface="Verdana" pitchFamily="34" charset="0"/>
              </a:rPr>
              <a:t>Julich</a:t>
            </a:r>
            <a:r>
              <a:rPr lang="ja-JP" altLang="en-US" sz="1400">
                <a:latin typeface="Verdana" pitchFamily="34" charset="0"/>
              </a:rPr>
              <a:t>研究所        </a:t>
            </a:r>
            <a:br>
              <a:rPr lang="ja-JP" altLang="en-US" sz="1400">
                <a:latin typeface="Verdana" pitchFamily="34" charset="0"/>
              </a:rPr>
            </a:br>
            <a:endParaRPr lang="ja-JP" altLang="en-US" sz="1400">
              <a:latin typeface="Verdana" pitchFamily="34" charset="0"/>
            </a:endParaRP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         </a:t>
            </a:r>
            <a:r>
              <a:rPr lang="en-US" altLang="ja-JP" sz="1400">
                <a:latin typeface="Verdana" pitchFamily="34" charset="0"/>
              </a:rPr>
              <a:t>b. 1938                        b. 1939             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2257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2571" name="Group 7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2572" name="Rectangle 8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2573" name="Rectangle 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endParaRPr lang="en-US" altLang="ja-JP" sz="700">
                  <a:latin typeface="Verdana" pitchFamily="34" charset="0"/>
                </a:endParaRPr>
              </a:p>
            </p:txBody>
          </p:sp>
        </p:grpSp>
      </p:grpSp>
      <p:grpSp>
        <p:nvGrpSpPr>
          <p:cNvPr id="22534" name="Group 10"/>
          <p:cNvGrpSpPr>
            <a:grpSpLocks/>
          </p:cNvGrpSpPr>
          <p:nvPr/>
        </p:nvGrpSpPr>
        <p:grpSpPr bwMode="auto">
          <a:xfrm>
            <a:off x="2743200" y="1752600"/>
            <a:ext cx="3625850" cy="3125788"/>
            <a:chOff x="0" y="0"/>
            <a:chExt cx="2284" cy="1969"/>
          </a:xfrm>
        </p:grpSpPr>
        <p:sp>
          <p:nvSpPr>
            <p:cNvPr id="22566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2567" name="Group 12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2568" name="Rectangle 1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2569" name="Rectangle 1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22535" name="Rectangle 15"/>
          <p:cNvSpPr>
            <a:spLocks noChangeArrowheads="1"/>
          </p:cNvSpPr>
          <p:nvPr/>
        </p:nvSpPr>
        <p:spPr bwMode="auto">
          <a:xfrm>
            <a:off x="1430338" y="5108575"/>
            <a:ext cx="1412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Albert Fert</a:t>
            </a:r>
          </a:p>
        </p:txBody>
      </p:sp>
      <p:grpSp>
        <p:nvGrpSpPr>
          <p:cNvPr id="22536" name="Group 16"/>
          <p:cNvGrpSpPr>
            <a:grpSpLocks/>
          </p:cNvGrpSpPr>
          <p:nvPr/>
        </p:nvGrpSpPr>
        <p:grpSpPr bwMode="auto">
          <a:xfrm>
            <a:off x="2590800" y="1828800"/>
            <a:ext cx="3625850" cy="3125788"/>
            <a:chOff x="0" y="0"/>
            <a:chExt cx="2284" cy="1969"/>
          </a:xfrm>
        </p:grpSpPr>
        <p:sp>
          <p:nvSpPr>
            <p:cNvPr id="22562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2563" name="Group 18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2564" name="Rectangle 1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2565" name="Rectangle 2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22537" name="Rectangle 21"/>
          <p:cNvSpPr>
            <a:spLocks noChangeArrowheads="1"/>
          </p:cNvSpPr>
          <p:nvPr/>
        </p:nvSpPr>
        <p:spPr bwMode="auto">
          <a:xfrm>
            <a:off x="3502025" y="5108575"/>
            <a:ext cx="1912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Peter Gr</a:t>
            </a:r>
            <a:r>
              <a:rPr lang="en-US" altLang="ja-JP" sz="1600" b="1"/>
              <a:t>ü</a:t>
            </a:r>
            <a:r>
              <a:rPr lang="en-US" altLang="ja-JP" sz="1600" b="1">
                <a:latin typeface="Verdana" pitchFamily="34" charset="0"/>
              </a:rPr>
              <a:t>nberg</a:t>
            </a:r>
          </a:p>
        </p:txBody>
      </p:sp>
      <p:grpSp>
        <p:nvGrpSpPr>
          <p:cNvPr id="22538" name="Group 22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22558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2559" name="Group 2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2560" name="Rectangle 2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2561" name="Rectangle 2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grpSp>
        <p:nvGrpSpPr>
          <p:cNvPr id="22539" name="Group 27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2255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2555" name="Group 29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2556" name="Rectangle 3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2557" name="Rectangle 3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r>
                  <a:rPr lang="en-US" altLang="ja-JP" sz="700">
                    <a:latin typeface="Verdana" pitchFamily="34" charset="0"/>
                  </a:rPr>
                  <a:t> </a:t>
                </a:r>
              </a:p>
            </p:txBody>
          </p:sp>
        </p:grpSp>
      </p:grpSp>
      <p:pic>
        <p:nvPicPr>
          <p:cNvPr id="22540" name="Picture 32" descr="ha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14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Line 33"/>
          <p:cNvSpPr>
            <a:spLocks noChangeShapeType="1"/>
          </p:cNvSpPr>
          <p:nvPr/>
        </p:nvSpPr>
        <p:spPr bwMode="auto">
          <a:xfrm>
            <a:off x="1676400" y="1143000"/>
            <a:ext cx="744061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42" name="Rectangle 34"/>
          <p:cNvSpPr>
            <a:spLocks noChangeArrowheads="1"/>
          </p:cNvSpPr>
          <p:nvPr/>
        </p:nvSpPr>
        <p:spPr bwMode="auto">
          <a:xfrm>
            <a:off x="2438400" y="685800"/>
            <a:ext cx="4049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3366"/>
                </a:solidFill>
                <a:latin typeface="Arial" charset="0"/>
              </a:rPr>
              <a:t>The Nobel Prize in Physics 2007</a:t>
            </a:r>
          </a:p>
        </p:txBody>
      </p:sp>
      <p:pic>
        <p:nvPicPr>
          <p:cNvPr id="22543" name="Picture 35" descr="f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21082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36" descr="grunber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1844675"/>
            <a:ext cx="21082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37" descr="ha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14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38" descr="NatureMaterials2004-湯浅-TEM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2060575"/>
            <a:ext cx="326548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7" name="Text Box 39"/>
          <p:cNvSpPr txBox="1">
            <a:spLocks noChangeArrowheads="1"/>
          </p:cNvSpPr>
          <p:nvPr/>
        </p:nvSpPr>
        <p:spPr bwMode="auto">
          <a:xfrm>
            <a:off x="5703888" y="5229225"/>
            <a:ext cx="31480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S. Yuasa, et al., Nature Materials 3, 868 (2004). </a:t>
            </a:r>
          </a:p>
        </p:txBody>
      </p:sp>
      <p:sp>
        <p:nvSpPr>
          <p:cNvPr id="22548" name="Text Box 40"/>
          <p:cNvSpPr txBox="1">
            <a:spLocks noChangeArrowheads="1"/>
          </p:cNvSpPr>
          <p:nvPr/>
        </p:nvSpPr>
        <p:spPr bwMode="auto">
          <a:xfrm>
            <a:off x="5688013" y="5516563"/>
            <a:ext cx="3060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ＭＳ 明朝" charset="-128"/>
              </a:rPr>
              <a:t>トンネル磁気抵抗効果</a:t>
            </a:r>
          </a:p>
        </p:txBody>
      </p:sp>
      <p:sp>
        <p:nvSpPr>
          <p:cNvPr id="22549" name="Text Box 41"/>
          <p:cNvSpPr txBox="1">
            <a:spLocks noChangeArrowheads="1"/>
          </p:cNvSpPr>
          <p:nvPr/>
        </p:nvSpPr>
        <p:spPr bwMode="auto">
          <a:xfrm>
            <a:off x="5435600" y="1268413"/>
            <a:ext cx="3384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ＭＳ 明朝" charset="-128"/>
              </a:rPr>
              <a:t>磁気ヘッド（ハードディスクの小型化・高密度化）</a:t>
            </a:r>
          </a:p>
        </p:txBody>
      </p:sp>
      <p:sp>
        <p:nvSpPr>
          <p:cNvPr id="22550" name="Line 42"/>
          <p:cNvSpPr>
            <a:spLocks noChangeShapeType="1"/>
          </p:cNvSpPr>
          <p:nvPr/>
        </p:nvSpPr>
        <p:spPr bwMode="auto">
          <a:xfrm>
            <a:off x="4787900" y="1484313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551" name="Text Box 43"/>
          <p:cNvSpPr txBox="1">
            <a:spLocks noChangeArrowheads="1"/>
          </p:cNvSpPr>
          <p:nvPr/>
        </p:nvSpPr>
        <p:spPr bwMode="auto">
          <a:xfrm>
            <a:off x="5795963" y="4724400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66"/>
                </a:solidFill>
              </a:rPr>
              <a:t>Fe</a:t>
            </a:r>
          </a:p>
        </p:txBody>
      </p:sp>
      <p:sp>
        <p:nvSpPr>
          <p:cNvPr id="22552" name="Text Box 44"/>
          <p:cNvSpPr txBox="1">
            <a:spLocks noChangeArrowheads="1"/>
          </p:cNvSpPr>
          <p:nvPr/>
        </p:nvSpPr>
        <p:spPr bwMode="auto">
          <a:xfrm>
            <a:off x="5795963" y="3716338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FFFF66"/>
                </a:solidFill>
              </a:rPr>
              <a:t>Fe</a:t>
            </a:r>
          </a:p>
        </p:txBody>
      </p:sp>
      <p:sp>
        <p:nvSpPr>
          <p:cNvPr id="22553" name="Text Box 45"/>
          <p:cNvSpPr txBox="1">
            <a:spLocks noChangeArrowheads="1"/>
          </p:cNvSpPr>
          <p:nvPr/>
        </p:nvSpPr>
        <p:spPr bwMode="auto">
          <a:xfrm>
            <a:off x="5651500" y="4149725"/>
            <a:ext cx="1044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FF3399"/>
                </a:solidFill>
              </a:rPr>
              <a:t>酸化</a:t>
            </a:r>
            <a:r>
              <a:rPr lang="en-US" altLang="ja-JP" sz="2000">
                <a:solidFill>
                  <a:srgbClr val="FF3399"/>
                </a:solidFill>
              </a:rPr>
              <a:t>Mg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1747838" y="1052513"/>
            <a:ext cx="6781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>
                <a:latin typeface="Arial" charset="0"/>
                <a:cs typeface="Arial" charset="0"/>
              </a:rPr>
              <a:t>in recognition of the extraordinary services he has rendered by the discovery of the remarkable rays subsequently named after him</a:t>
            </a:r>
          </a:p>
        </p:txBody>
      </p:sp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827088" y="5448300"/>
            <a:ext cx="2133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        Germany 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Munich University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Munich, Germany 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b. 1845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d. 1923 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　　　　　　　     　　　　　　　</a:t>
            </a:r>
          </a:p>
        </p:txBody>
      </p:sp>
      <p:grpSp>
        <p:nvGrpSpPr>
          <p:cNvPr id="8197" name="Group 10"/>
          <p:cNvGrpSpPr>
            <a:grpSpLocks/>
          </p:cNvGrpSpPr>
          <p:nvPr/>
        </p:nvGrpSpPr>
        <p:grpSpPr bwMode="auto">
          <a:xfrm>
            <a:off x="2378075" y="1441450"/>
            <a:ext cx="3625850" cy="3125788"/>
            <a:chOff x="0" y="0"/>
            <a:chExt cx="2284" cy="1969"/>
          </a:xfrm>
        </p:grpSpPr>
        <p:sp>
          <p:nvSpPr>
            <p:cNvPr id="8219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8220" name="Group 12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8221" name="Rectangle 1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222" name="Rectangle 1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endParaRPr lang="en-US" altLang="ja-JP" sz="700">
                  <a:latin typeface="Verdana" pitchFamily="34" charset="0"/>
                </a:endParaRPr>
              </a:p>
            </p:txBody>
          </p:sp>
        </p:grpSp>
      </p:grpSp>
      <p:grpSp>
        <p:nvGrpSpPr>
          <p:cNvPr id="8198" name="Group 26"/>
          <p:cNvGrpSpPr>
            <a:grpSpLocks/>
          </p:cNvGrpSpPr>
          <p:nvPr/>
        </p:nvGrpSpPr>
        <p:grpSpPr bwMode="auto">
          <a:xfrm>
            <a:off x="2378075" y="1441450"/>
            <a:ext cx="3625850" cy="3125788"/>
            <a:chOff x="0" y="0"/>
            <a:chExt cx="2284" cy="1969"/>
          </a:xfrm>
        </p:grpSpPr>
        <p:sp>
          <p:nvSpPr>
            <p:cNvPr id="8215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8216" name="Group 28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8217" name="Rectangle 2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218" name="Rectangle 3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grpSp>
        <p:nvGrpSpPr>
          <p:cNvPr id="8199" name="Group 32"/>
          <p:cNvGrpSpPr>
            <a:grpSpLocks/>
          </p:cNvGrpSpPr>
          <p:nvPr/>
        </p:nvGrpSpPr>
        <p:grpSpPr bwMode="auto">
          <a:xfrm>
            <a:off x="2378075" y="1441450"/>
            <a:ext cx="3625850" cy="3125788"/>
            <a:chOff x="0" y="0"/>
            <a:chExt cx="2284" cy="1969"/>
          </a:xfrm>
        </p:grpSpPr>
        <p:sp>
          <p:nvSpPr>
            <p:cNvPr id="8211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8212" name="Group 3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8213" name="Rectangle 3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8214" name="Rectangle 3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 sz="700">
                  <a:latin typeface="Verdana" pitchFamily="34" charset="0"/>
                </a:endParaRPr>
              </a:p>
            </p:txBody>
          </p:sp>
        </p:grpSp>
      </p:grpSp>
      <p:sp>
        <p:nvSpPr>
          <p:cNvPr id="8200" name="Rectangle 37"/>
          <p:cNvSpPr>
            <a:spLocks noChangeArrowheads="1"/>
          </p:cNvSpPr>
          <p:nvPr/>
        </p:nvSpPr>
        <p:spPr bwMode="auto">
          <a:xfrm>
            <a:off x="412750" y="5068888"/>
            <a:ext cx="2935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400" b="1">
                <a:latin typeface="Verdana" pitchFamily="34" charset="0"/>
              </a:rPr>
              <a:t>Wilhelm Conrad Röntgen </a:t>
            </a:r>
          </a:p>
        </p:txBody>
      </p:sp>
      <p:sp>
        <p:nvSpPr>
          <p:cNvPr id="8201" name="Rectangle 47"/>
          <p:cNvSpPr>
            <a:spLocks noChangeArrowheads="1"/>
          </p:cNvSpPr>
          <p:nvPr/>
        </p:nvSpPr>
        <p:spPr bwMode="auto">
          <a:xfrm>
            <a:off x="5786438" y="1676400"/>
            <a:ext cx="29003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02" name="Text Box 49"/>
          <p:cNvSpPr txBox="1">
            <a:spLocks noChangeArrowheads="1"/>
          </p:cNvSpPr>
          <p:nvPr/>
        </p:nvSpPr>
        <p:spPr bwMode="auto">
          <a:xfrm>
            <a:off x="1547664" y="1628800"/>
            <a:ext cx="46974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 dirty="0">
                <a:solidFill>
                  <a:srgbClr val="0000FF"/>
                </a:solidFill>
                <a:cs typeface="Arial" charset="0"/>
              </a:rPr>
              <a:t>“ </a:t>
            </a:r>
            <a:r>
              <a:rPr lang="ja-JP" altLang="en-US" b="1" dirty="0">
                <a:solidFill>
                  <a:srgbClr val="0000FF"/>
                </a:solidFill>
              </a:rPr>
              <a:t>レントゲン（Ｘ）線の発見に対して</a:t>
            </a:r>
            <a:r>
              <a:rPr lang="en-US" altLang="ja-JP" b="1" dirty="0">
                <a:solidFill>
                  <a:srgbClr val="0000FF"/>
                </a:solidFill>
                <a:cs typeface="Arial" charset="0"/>
              </a:rPr>
              <a:t>"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8203" name="Line 50"/>
          <p:cNvSpPr>
            <a:spLocks noChangeShapeType="1"/>
          </p:cNvSpPr>
          <p:nvPr/>
        </p:nvSpPr>
        <p:spPr bwMode="auto">
          <a:xfrm>
            <a:off x="1524000" y="908050"/>
            <a:ext cx="759301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04" name="Rectangle 51"/>
          <p:cNvSpPr>
            <a:spLocks noGrp="1" noChangeArrowheads="1"/>
          </p:cNvSpPr>
          <p:nvPr>
            <p:ph type="title"/>
          </p:nvPr>
        </p:nvSpPr>
        <p:spPr>
          <a:xfrm>
            <a:off x="1403648" y="269776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ja-JP" sz="2400" b="1" dirty="0" smtClean="0">
                <a:solidFill>
                  <a:srgbClr val="003366"/>
                </a:solidFill>
                <a:latin typeface="Arial" charset="0"/>
              </a:rPr>
              <a:t>The Nobel Prize in Physics 1901</a:t>
            </a:r>
            <a:br>
              <a:rPr lang="en-US" altLang="ja-JP" sz="2400" b="1" dirty="0" smtClean="0">
                <a:solidFill>
                  <a:srgbClr val="003366"/>
                </a:solidFill>
                <a:latin typeface="Arial" charset="0"/>
              </a:rPr>
            </a:br>
            <a:endParaRPr lang="en-US" altLang="ja-JP" sz="2400" b="1" dirty="0" smtClean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8205" name="Picture 53" descr="ront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2041525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54" descr="レントゲン最初の写真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205038"/>
            <a:ext cx="2363787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55" descr="X線写真（きれいなもの）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2205038"/>
            <a:ext cx="31369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Text Box 56"/>
          <p:cNvSpPr txBox="1">
            <a:spLocks noChangeArrowheads="1"/>
          </p:cNvSpPr>
          <p:nvPr/>
        </p:nvSpPr>
        <p:spPr bwMode="auto">
          <a:xfrm>
            <a:off x="3059113" y="6170613"/>
            <a:ext cx="2692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/>
              <a:t>レントゲンが撮った妻の手</a:t>
            </a:r>
          </a:p>
        </p:txBody>
      </p:sp>
      <p:sp>
        <p:nvSpPr>
          <p:cNvPr id="8209" name="Text Box 57"/>
          <p:cNvSpPr txBox="1">
            <a:spLocks noChangeArrowheads="1"/>
          </p:cNvSpPr>
          <p:nvPr/>
        </p:nvSpPr>
        <p:spPr bwMode="auto">
          <a:xfrm>
            <a:off x="6235700" y="6165850"/>
            <a:ext cx="2297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/>
              <a:t>現在のレントゲン写真</a:t>
            </a:r>
          </a:p>
        </p:txBody>
      </p:sp>
      <p:sp>
        <p:nvSpPr>
          <p:cNvPr id="8210" name="Text Box 58"/>
          <p:cNvSpPr txBox="1">
            <a:spLocks noChangeArrowheads="1"/>
          </p:cNvSpPr>
          <p:nvPr/>
        </p:nvSpPr>
        <p:spPr bwMode="auto">
          <a:xfrm>
            <a:off x="6084888" y="1660525"/>
            <a:ext cx="3055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b="1">
                <a:latin typeface="HG丸ｺﾞｼｯｸM-PRO" pitchFamily="50" charset="-128"/>
                <a:ea typeface="HG丸ｺﾞｼｯｸM-PRO" pitchFamily="50" charset="-128"/>
              </a:rPr>
              <a:t>（</a:t>
            </a:r>
            <a:r>
              <a:rPr lang="ja-JP" altLang="en-US" sz="1600" b="1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波長～</a:t>
            </a:r>
            <a:r>
              <a:rPr lang="en-US" altLang="ja-JP" sz="1600" b="1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1 nm </a:t>
            </a:r>
            <a:r>
              <a:rPr lang="ja-JP" altLang="en-US" sz="1600" b="1">
                <a:latin typeface="HG丸ｺﾞｼｯｸM-PRO" pitchFamily="50" charset="-128"/>
                <a:ea typeface="HG丸ｺﾞｼｯｸM-PRO" pitchFamily="50" charset="-128"/>
              </a:rPr>
              <a:t>以下の電磁波）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234126" y="436602"/>
            <a:ext cx="2802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CC6600"/>
                </a:solidFill>
                <a:latin typeface="AR P丸ゴシック体E" pitchFamily="50" charset="-128"/>
                <a:ea typeface="AR P丸ゴシック体E" pitchFamily="50" charset="-128"/>
              </a:rPr>
              <a:t>第１回ノーベル物理学賞</a:t>
            </a:r>
            <a:endParaRPr kumimoji="1" lang="ja-JP" altLang="en-US" sz="2000" dirty="0">
              <a:solidFill>
                <a:srgbClr val="CC66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ノーベル賞2007新聞-磁気抵抗効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144463"/>
            <a:ext cx="6577012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垂直磁気記録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97163"/>
            <a:ext cx="4500562" cy="41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 descr="面内磁気記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5076825" cy="368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331640" y="92075"/>
            <a:ext cx="69840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800" b="1" dirty="0" smtClean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磁気記録　－磁力線（磁束線）の可視化－</a:t>
            </a:r>
          </a:p>
        </p:txBody>
      </p:sp>
      <p:sp>
        <p:nvSpPr>
          <p:cNvPr id="98309" name="Line 5"/>
          <p:cNvSpPr>
            <a:spLocks noChangeShapeType="1"/>
          </p:cNvSpPr>
          <p:nvPr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800" smtClean="0">
              <a:solidFill>
                <a:srgbClr val="000000"/>
              </a:solidFill>
              <a:latin typeface="Arial" charset="0"/>
              <a:ea typeface="ＭＳ Ｐゴシック" pitchFamily="50" charset="-128"/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611188" y="4292600"/>
            <a:ext cx="155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</a:rPr>
              <a:t>干渉顕微鏡像</a:t>
            </a: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5004048" y="874782"/>
            <a:ext cx="41844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ea typeface="ＭＳ Ｐゴシック" pitchFamily="50" charset="-128"/>
              </a:rPr>
              <a:t>S. Hasegawa, et al.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ea typeface="ＭＳ Ｐゴシック" pitchFamily="50" charset="-128"/>
              </a:rPr>
              <a:t>J. of Applied Physics </a:t>
            </a:r>
            <a:r>
              <a:rPr lang="en-US" altLang="ja-JP" sz="2000" b="1" dirty="0" smtClean="0">
                <a:solidFill>
                  <a:srgbClr val="000000"/>
                </a:solidFill>
                <a:ea typeface="ＭＳ Ｐゴシック" pitchFamily="50" charset="-128"/>
              </a:rPr>
              <a:t>65</a:t>
            </a:r>
            <a:r>
              <a:rPr lang="en-US" altLang="ja-JP" sz="2000" dirty="0" smtClean="0">
                <a:solidFill>
                  <a:srgbClr val="000000"/>
                </a:solidFill>
                <a:ea typeface="ＭＳ Ｐゴシック" pitchFamily="50" charset="-128"/>
              </a:rPr>
              <a:t>, 2000 (1989). </a:t>
            </a: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6111875" y="2125663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rgbClr val="0000FF"/>
                </a:solidFill>
                <a:latin typeface="Arial" charset="0"/>
                <a:ea typeface="ＭＳ Ｐゴシック" pitchFamily="50" charset="-128"/>
              </a:rPr>
              <a:t>垂直磁気記録</a:t>
            </a: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1455738" y="4802188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mtClean="0">
                <a:solidFill>
                  <a:srgbClr val="0000FF"/>
                </a:solidFill>
                <a:latin typeface="Arial" charset="0"/>
                <a:ea typeface="ＭＳ Ｐゴシック" pitchFamily="50" charset="-128"/>
              </a:rPr>
              <a:t>面内磁気記録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1560" y="5877272"/>
            <a:ext cx="3659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電子線ホログラフィ</a:t>
            </a:r>
            <a:endParaRPr kumimoji="1" lang="ja-JP" altLang="en-US" sz="3200" dirty="0">
              <a:solidFill>
                <a:srgbClr val="C000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36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953000" y="228600"/>
            <a:ext cx="152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-17463" y="692150"/>
            <a:ext cx="329406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-315913"/>
            <a:ext cx="3600450" cy="1143001"/>
          </a:xfrm>
        </p:spPr>
        <p:txBody>
          <a:bodyPr/>
          <a:lstStyle/>
          <a:p>
            <a:pPr algn="l" eaLnBrk="1" hangingPunct="1"/>
            <a:r>
              <a:rPr lang="ja-JP" altLang="en-US" sz="3200" smtClean="0"/>
              <a:t>ものの大きさ</a:t>
            </a:r>
          </a:p>
        </p:txBody>
      </p:sp>
      <p:pic>
        <p:nvPicPr>
          <p:cNvPr id="24581" name="Picture 5" descr="ものの大き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0"/>
            <a:ext cx="488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95288" y="5500688"/>
            <a:ext cx="27686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>
                <a:latin typeface="HG丸ｺﾞｼｯｸM-PRO" pitchFamily="50" charset="-128"/>
                <a:ea typeface="HG丸ｺﾞｼｯｸM-PRO" pitchFamily="50" charset="-128"/>
              </a:rPr>
              <a:t>長谷川 修司</a:t>
            </a:r>
          </a:p>
          <a:p>
            <a:pPr eaLnBrk="1" hangingPunct="1"/>
            <a:r>
              <a:rPr lang="ja-JP" altLang="en-US" sz="1800">
                <a:latin typeface="HG丸ｺﾞｼｯｸM-PRO" pitchFamily="50" charset="-128"/>
                <a:ea typeface="HG丸ｺﾞｼｯｸM-PRO" pitchFamily="50" charset="-128"/>
              </a:rPr>
              <a:t>「見えないものをみる」</a:t>
            </a:r>
          </a:p>
          <a:p>
            <a:pPr eaLnBrk="1" hangingPunct="1"/>
            <a:r>
              <a:rPr lang="ja-JP" altLang="en-US" sz="1800">
                <a:latin typeface="HG丸ｺﾞｼｯｸM-PRO" pitchFamily="50" charset="-128"/>
                <a:ea typeface="HG丸ｺﾞｼｯｸM-PRO" pitchFamily="50" charset="-128"/>
              </a:rPr>
              <a:t>東京大学出版会 </a:t>
            </a:r>
            <a:r>
              <a:rPr lang="en-US" altLang="ja-JP" sz="1800">
                <a:latin typeface="HG丸ｺﾞｼｯｸM-PRO" pitchFamily="50" charset="-128"/>
                <a:ea typeface="HG丸ｺﾞｼｯｸM-PRO" pitchFamily="50" charset="-128"/>
              </a:rPr>
              <a:t>2008</a:t>
            </a:r>
            <a:r>
              <a:rPr lang="ja-JP" altLang="en-US" sz="1800">
                <a:latin typeface="HG丸ｺﾞｼｯｸM-PRO" pitchFamily="50" charset="-128"/>
                <a:ea typeface="HG丸ｺﾞｼｯｸM-PRO" pitchFamily="50" charset="-128"/>
              </a:rPr>
              <a:t>年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803275" y="1125538"/>
            <a:ext cx="23288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>
                <a:latin typeface="HG丸ｺﾞｼｯｸM-PRO" pitchFamily="50" charset="-128"/>
                <a:ea typeface="HG丸ｺﾞｼｯｸM-PRO" pitchFamily="50" charset="-128"/>
              </a:rPr>
              <a:t>１ナノメートル</a:t>
            </a:r>
          </a:p>
          <a:p>
            <a:pPr eaLnBrk="1" hangingPunct="1"/>
            <a:r>
              <a:rPr lang="ja-JP" altLang="en-US" b="1">
                <a:latin typeface="HG丸ｺﾞｼｯｸM-PRO" pitchFamily="50" charset="-128"/>
                <a:ea typeface="HG丸ｺﾞｼｯｸM-PRO" pitchFamily="50" charset="-128"/>
              </a:rPr>
              <a:t>＝</a:t>
            </a:r>
            <a:r>
              <a:rPr lang="en-US" altLang="ja-JP" b="1">
                <a:latin typeface="HG丸ｺﾞｼｯｸM-PRO" pitchFamily="50" charset="-128"/>
                <a:ea typeface="HG丸ｺﾞｼｯｸM-PRO" pitchFamily="50" charset="-128"/>
              </a:rPr>
              <a:t>10</a:t>
            </a:r>
            <a:r>
              <a:rPr lang="en-US" altLang="ja-JP" b="1" baseline="30000">
                <a:latin typeface="HG丸ｺﾞｼｯｸM-PRO" pitchFamily="50" charset="-128"/>
                <a:ea typeface="HG丸ｺﾞｼｯｸM-PRO" pitchFamily="50" charset="-128"/>
              </a:rPr>
              <a:t>-9</a:t>
            </a:r>
            <a:r>
              <a:rPr lang="en-US" altLang="ja-JP" b="1">
                <a:latin typeface="HG丸ｺﾞｼｯｸM-PRO" pitchFamily="50" charset="-128"/>
                <a:ea typeface="HG丸ｺﾞｼｯｸM-PRO" pitchFamily="50" charset="-128"/>
              </a:rPr>
              <a:t> m</a:t>
            </a:r>
          </a:p>
          <a:p>
            <a:pPr eaLnBrk="1" hangingPunct="1"/>
            <a:r>
              <a:rPr lang="ja-JP" altLang="en-US" b="1">
                <a:latin typeface="HG丸ｺﾞｼｯｸM-PRO" pitchFamily="50" charset="-128"/>
                <a:ea typeface="HG丸ｺﾞｼｯｸM-PRO" pitchFamily="50" charset="-128"/>
              </a:rPr>
              <a:t>＝１０億分の１</a:t>
            </a:r>
          </a:p>
          <a:p>
            <a:pPr eaLnBrk="1" hangingPunct="1"/>
            <a:r>
              <a:rPr lang="ja-JP" altLang="en-US" b="1">
                <a:latin typeface="HG丸ｺﾞｼｯｸM-PRO" pitchFamily="50" charset="-128"/>
                <a:ea typeface="HG丸ｺﾞｼｯｸM-PRO" pitchFamily="50" charset="-128"/>
              </a:rPr>
              <a:t>　　メートル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71450" y="2924175"/>
            <a:ext cx="3248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 dirty="0">
                <a:solidFill>
                  <a:srgbClr val="CC0066"/>
                </a:solidFill>
                <a:ea typeface="HG丸ｺﾞｼｯｸM-PRO" pitchFamily="50" charset="-128"/>
              </a:rPr>
              <a:t>我々の体や日常生活は</a:t>
            </a:r>
          </a:p>
          <a:p>
            <a:pPr eaLnBrk="1" hangingPunct="1"/>
            <a:r>
              <a:rPr lang="ja-JP" altLang="en-US" b="1" dirty="0">
                <a:solidFill>
                  <a:srgbClr val="CC0066"/>
                </a:solidFill>
                <a:ea typeface="HG丸ｺﾞｼｯｸM-PRO" pitchFamily="50" charset="-128"/>
              </a:rPr>
              <a:t>ナノメートルの世界の</a:t>
            </a:r>
          </a:p>
          <a:p>
            <a:pPr eaLnBrk="1" hangingPunct="1"/>
            <a:r>
              <a:rPr lang="ja-JP" altLang="en-US" b="1" dirty="0">
                <a:solidFill>
                  <a:srgbClr val="CC0066"/>
                </a:solidFill>
                <a:ea typeface="HG丸ｺﾞｼｯｸM-PRO" pitchFamily="50" charset="-128"/>
              </a:rPr>
              <a:t>上に築かれている。</a:t>
            </a:r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179388" y="4551363"/>
            <a:ext cx="3248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>
                <a:solidFill>
                  <a:srgbClr val="0000FF"/>
                </a:solidFill>
                <a:ea typeface="HG丸ｺﾞｼｯｸM-PRO" pitchFamily="50" charset="-128"/>
              </a:rPr>
              <a:t>ナノメートルをのぞく</a:t>
            </a:r>
          </a:p>
          <a:p>
            <a:pPr eaLnBrk="1" hangingPunct="1"/>
            <a:r>
              <a:rPr lang="ja-JP" altLang="en-US" b="1">
                <a:solidFill>
                  <a:srgbClr val="0000FF"/>
                </a:solidFill>
                <a:ea typeface="HG丸ｺﾞｼｯｸM-PRO" pitchFamily="50" charset="-128"/>
              </a:rPr>
              <a:t>顕微鏡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5"/>
          <p:cNvGrpSpPr>
            <a:grpSpLocks/>
          </p:cNvGrpSpPr>
          <p:nvPr/>
        </p:nvGrpSpPr>
        <p:grpSpPr bwMode="auto">
          <a:xfrm>
            <a:off x="2057400" y="533400"/>
            <a:ext cx="6003925" cy="3125788"/>
            <a:chOff x="0" y="0"/>
            <a:chExt cx="2284" cy="1969"/>
          </a:xfrm>
        </p:grpSpPr>
        <p:sp>
          <p:nvSpPr>
            <p:cNvPr id="2564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5650" name="Group 7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5651" name="Rectangle 8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5652" name="Rectangle 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ja-JP" altLang="ja-JP"/>
              </a:p>
            </p:txBody>
          </p:sp>
        </p:grpSp>
      </p:grpSp>
      <p:pic>
        <p:nvPicPr>
          <p:cNvPr id="25603" name="Picture 10" descr="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4" name="Group 11"/>
          <p:cNvGrpSpPr>
            <a:grpSpLocks/>
          </p:cNvGrpSpPr>
          <p:nvPr/>
        </p:nvGrpSpPr>
        <p:grpSpPr bwMode="auto">
          <a:xfrm>
            <a:off x="2759075" y="1866900"/>
            <a:ext cx="3625850" cy="3125788"/>
            <a:chOff x="0" y="0"/>
            <a:chExt cx="2284" cy="1969"/>
          </a:xfrm>
        </p:grpSpPr>
        <p:sp>
          <p:nvSpPr>
            <p:cNvPr id="25645" name="Rectangle 12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5646" name="Group 13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5647" name="Rectangle 1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5648" name="Rectangle 1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endParaRPr lang="en-US" altLang="ja-JP" sz="700">
                  <a:latin typeface="Verdana" pitchFamily="34" charset="0"/>
                </a:endParaRPr>
              </a:p>
            </p:txBody>
          </p:sp>
        </p:grpSp>
      </p:grpSp>
      <p:grpSp>
        <p:nvGrpSpPr>
          <p:cNvPr id="25605" name="Group 16"/>
          <p:cNvGrpSpPr>
            <a:grpSpLocks/>
          </p:cNvGrpSpPr>
          <p:nvPr/>
        </p:nvGrpSpPr>
        <p:grpSpPr bwMode="auto">
          <a:xfrm>
            <a:off x="2895600" y="1752600"/>
            <a:ext cx="3625850" cy="3125788"/>
            <a:chOff x="0" y="0"/>
            <a:chExt cx="2284" cy="1969"/>
          </a:xfrm>
        </p:grpSpPr>
        <p:sp>
          <p:nvSpPr>
            <p:cNvPr id="2564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5642" name="Group 18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5643" name="Rectangle 1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5644" name="Rectangle 2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25606" name="Rectangle 21"/>
          <p:cNvSpPr>
            <a:spLocks noChangeArrowheads="1"/>
          </p:cNvSpPr>
          <p:nvPr/>
        </p:nvSpPr>
        <p:spPr bwMode="auto">
          <a:xfrm>
            <a:off x="1522413" y="5613400"/>
            <a:ext cx="1617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Ernst Ruska </a:t>
            </a:r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25607" name="Group 22"/>
          <p:cNvGrpSpPr>
            <a:grpSpLocks/>
          </p:cNvGrpSpPr>
          <p:nvPr/>
        </p:nvGrpSpPr>
        <p:grpSpPr bwMode="auto">
          <a:xfrm>
            <a:off x="2743200" y="1828800"/>
            <a:ext cx="3625850" cy="3125788"/>
            <a:chOff x="0" y="0"/>
            <a:chExt cx="2284" cy="1969"/>
          </a:xfrm>
        </p:grpSpPr>
        <p:sp>
          <p:nvSpPr>
            <p:cNvPr id="25637" name="Rectangle 2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5638" name="Group 2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5639" name="Rectangle 2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5640" name="Rectangle 2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25608" name="Rectangle 27"/>
          <p:cNvSpPr>
            <a:spLocks noChangeArrowheads="1"/>
          </p:cNvSpPr>
          <p:nvPr/>
        </p:nvSpPr>
        <p:spPr bwMode="auto">
          <a:xfrm>
            <a:off x="4418013" y="5661025"/>
            <a:ext cx="1525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Gerd Binnig</a:t>
            </a:r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25609" name="Group 28"/>
          <p:cNvGrpSpPr>
            <a:grpSpLocks/>
          </p:cNvGrpSpPr>
          <p:nvPr/>
        </p:nvGrpSpPr>
        <p:grpSpPr bwMode="auto">
          <a:xfrm>
            <a:off x="2759075" y="1866900"/>
            <a:ext cx="3625850" cy="3125788"/>
            <a:chOff x="0" y="0"/>
            <a:chExt cx="2284" cy="1969"/>
          </a:xfrm>
        </p:grpSpPr>
        <p:sp>
          <p:nvSpPr>
            <p:cNvPr id="2563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5634" name="Group 30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5635" name="Rectangle 3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5636" name="Rectangle 32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25610" name="Rectangle 33"/>
          <p:cNvSpPr>
            <a:spLocks noChangeArrowheads="1"/>
          </p:cNvSpPr>
          <p:nvPr/>
        </p:nvSpPr>
        <p:spPr bwMode="auto">
          <a:xfrm>
            <a:off x="6208713" y="5656263"/>
            <a:ext cx="24780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      Heinrich Rohrer </a:t>
            </a:r>
          </a:p>
          <a:p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25611" name="Group 34"/>
          <p:cNvGrpSpPr>
            <a:grpSpLocks/>
          </p:cNvGrpSpPr>
          <p:nvPr/>
        </p:nvGrpSpPr>
        <p:grpSpPr bwMode="auto">
          <a:xfrm>
            <a:off x="2759075" y="1866900"/>
            <a:ext cx="3625850" cy="3125788"/>
            <a:chOff x="0" y="0"/>
            <a:chExt cx="2284" cy="1969"/>
          </a:xfrm>
        </p:grpSpPr>
        <p:sp>
          <p:nvSpPr>
            <p:cNvPr id="25629" name="Rectangle 35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25630" name="Group 36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25631" name="Rectangle 37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25632" name="Rectangle 38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r>
                  <a:rPr lang="en-US" altLang="ja-JP" sz="700">
                    <a:latin typeface="Verdana" pitchFamily="34" charset="0"/>
                  </a:rPr>
                  <a:t> </a:t>
                </a:r>
              </a:p>
            </p:txBody>
          </p:sp>
        </p:grpSp>
      </p:grpSp>
      <p:pic>
        <p:nvPicPr>
          <p:cNvPr id="25612" name="Picture 39" descr="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40" descr="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41" descr="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5" name="Rectangle 42"/>
          <p:cNvSpPr>
            <a:spLocks noChangeArrowheads="1"/>
          </p:cNvSpPr>
          <p:nvPr/>
        </p:nvSpPr>
        <p:spPr bwMode="auto">
          <a:xfrm>
            <a:off x="1066800" y="1552575"/>
            <a:ext cx="264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電子光学の基礎研究と</a:t>
            </a:r>
          </a:p>
          <a:p>
            <a:r>
              <a:rPr lang="ja-JP" altLang="en-US" sz="1600" b="1">
                <a:ea typeface="ＭＳ 明朝" charset="-128"/>
              </a:rPr>
              <a:t>最初の電子顕微鏡の設計</a:t>
            </a:r>
          </a:p>
        </p:txBody>
      </p:sp>
      <p:sp>
        <p:nvSpPr>
          <p:cNvPr id="25616" name="Rectangle 43"/>
          <p:cNvSpPr>
            <a:spLocks noChangeArrowheads="1"/>
          </p:cNvSpPr>
          <p:nvPr/>
        </p:nvSpPr>
        <p:spPr bwMode="auto">
          <a:xfrm>
            <a:off x="4183063" y="1436688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走査トンネル顕微鏡（ＳＴＭ）の設計</a:t>
            </a:r>
          </a:p>
        </p:txBody>
      </p:sp>
      <p:pic>
        <p:nvPicPr>
          <p:cNvPr id="25617" name="Picture 44" descr="binn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2216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45" descr="rus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2216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46" descr="rohr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216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0" name="Text Box 47"/>
          <p:cNvSpPr txBox="1">
            <a:spLocks noChangeArrowheads="1"/>
          </p:cNvSpPr>
          <p:nvPr/>
        </p:nvSpPr>
        <p:spPr bwMode="auto">
          <a:xfrm>
            <a:off x="1371600" y="5870575"/>
            <a:ext cx="19827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Fritz-Haber-Institut </a:t>
            </a:r>
          </a:p>
          <a:p>
            <a:pPr eaLnBrk="1" hangingPunct="1"/>
            <a:r>
              <a:rPr lang="ja-JP" altLang="en-US" sz="1400"/>
              <a:t>独</a:t>
            </a:r>
          </a:p>
          <a:p>
            <a:pPr eaLnBrk="1" hangingPunct="1"/>
            <a:r>
              <a:rPr lang="en-US" altLang="ja-JP" sz="1400"/>
              <a:t>b. 1906</a:t>
            </a:r>
          </a:p>
          <a:p>
            <a:pPr eaLnBrk="1" hangingPunct="1"/>
            <a:r>
              <a:rPr lang="en-US" altLang="ja-JP" sz="1400"/>
              <a:t>d. 1988</a:t>
            </a:r>
          </a:p>
        </p:txBody>
      </p:sp>
      <p:sp>
        <p:nvSpPr>
          <p:cNvPr id="25621" name="Text Box 48"/>
          <p:cNvSpPr txBox="1">
            <a:spLocks noChangeArrowheads="1"/>
          </p:cNvSpPr>
          <p:nvPr/>
        </p:nvSpPr>
        <p:spPr bwMode="auto">
          <a:xfrm>
            <a:off x="4648200" y="6011863"/>
            <a:ext cx="10826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/>
              <a:t>IBM, Zurich</a:t>
            </a:r>
          </a:p>
          <a:p>
            <a:pPr eaLnBrk="1" hangingPunct="1"/>
            <a:r>
              <a:rPr lang="ja-JP" altLang="en-US" sz="1400"/>
              <a:t>独</a:t>
            </a:r>
          </a:p>
          <a:p>
            <a:pPr eaLnBrk="1" hangingPunct="1"/>
            <a:r>
              <a:rPr lang="en-US" altLang="ja-JP" sz="1400"/>
              <a:t>b. 1947</a:t>
            </a:r>
          </a:p>
        </p:txBody>
      </p:sp>
      <p:sp>
        <p:nvSpPr>
          <p:cNvPr id="25622" name="Text Box 49"/>
          <p:cNvSpPr txBox="1">
            <a:spLocks noChangeArrowheads="1"/>
          </p:cNvSpPr>
          <p:nvPr/>
        </p:nvSpPr>
        <p:spPr bwMode="auto">
          <a:xfrm>
            <a:off x="7010400" y="5938838"/>
            <a:ext cx="10826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/>
              <a:t>IBM, Zurich</a:t>
            </a:r>
          </a:p>
          <a:p>
            <a:pPr eaLnBrk="1" hangingPunct="1"/>
            <a:r>
              <a:rPr lang="ja-JP" altLang="en-US" sz="1400"/>
              <a:t>スイス</a:t>
            </a:r>
          </a:p>
          <a:p>
            <a:pPr eaLnBrk="1" hangingPunct="1"/>
            <a:r>
              <a:rPr lang="en-US" altLang="ja-JP" sz="1400"/>
              <a:t>b. 1933</a:t>
            </a:r>
          </a:p>
        </p:txBody>
      </p:sp>
      <p:sp>
        <p:nvSpPr>
          <p:cNvPr id="25623" name="Line 50"/>
          <p:cNvSpPr>
            <a:spLocks noChangeShapeType="1"/>
          </p:cNvSpPr>
          <p:nvPr/>
        </p:nvSpPr>
        <p:spPr bwMode="auto">
          <a:xfrm>
            <a:off x="1828800" y="990600"/>
            <a:ext cx="728821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24" name="Rectangle 5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2400" b="1" smtClean="0">
                <a:solidFill>
                  <a:srgbClr val="003366"/>
                </a:solidFill>
                <a:latin typeface="Arial" charset="0"/>
              </a:rPr>
              <a:t>The Nobel Prize in Physics 1986</a:t>
            </a:r>
            <a:endParaRPr lang="en-US" altLang="ja-JP" sz="2400" smtClean="0"/>
          </a:p>
        </p:txBody>
      </p:sp>
      <p:sp>
        <p:nvSpPr>
          <p:cNvPr id="25625" name="Text Box 55"/>
          <p:cNvSpPr txBox="1">
            <a:spLocks noChangeArrowheads="1"/>
          </p:cNvSpPr>
          <p:nvPr/>
        </p:nvSpPr>
        <p:spPr bwMode="auto">
          <a:xfrm>
            <a:off x="1763713" y="5264150"/>
            <a:ext cx="950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HG丸ｺﾞｼｯｸM-PRO" pitchFamily="50" charset="-128"/>
              </a:rPr>
              <a:t>ルスカ</a:t>
            </a:r>
          </a:p>
        </p:txBody>
      </p:sp>
      <p:sp>
        <p:nvSpPr>
          <p:cNvPr id="25626" name="Text Box 56"/>
          <p:cNvSpPr txBox="1">
            <a:spLocks noChangeArrowheads="1"/>
          </p:cNvSpPr>
          <p:nvPr/>
        </p:nvSpPr>
        <p:spPr bwMode="auto">
          <a:xfrm>
            <a:off x="4572000" y="5264150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HG丸ｺﾞｼｯｸM-PRO" pitchFamily="50" charset="-128"/>
              </a:rPr>
              <a:t>ビニッヒ</a:t>
            </a:r>
          </a:p>
        </p:txBody>
      </p:sp>
      <p:sp>
        <p:nvSpPr>
          <p:cNvPr id="25627" name="Text Box 57"/>
          <p:cNvSpPr txBox="1">
            <a:spLocks noChangeArrowheads="1"/>
          </p:cNvSpPr>
          <p:nvPr/>
        </p:nvSpPr>
        <p:spPr bwMode="auto">
          <a:xfrm>
            <a:off x="6804025" y="5300663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HG丸ｺﾞｼｯｸM-PRO" pitchFamily="50" charset="-128"/>
              </a:rPr>
              <a:t>ローラー</a:t>
            </a:r>
          </a:p>
        </p:txBody>
      </p:sp>
      <p:sp>
        <p:nvSpPr>
          <p:cNvPr id="25628" name="Text Box 58"/>
          <p:cNvSpPr txBox="1">
            <a:spLocks noChangeArrowheads="1"/>
          </p:cNvSpPr>
          <p:nvPr/>
        </p:nvSpPr>
        <p:spPr bwMode="auto">
          <a:xfrm>
            <a:off x="4192588" y="1698625"/>
            <a:ext cx="3495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/>
              <a:t>Scanning Tunneling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EM_R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90"/>
          <a:stretch>
            <a:fillRect/>
          </a:stretch>
        </p:blipFill>
        <p:spPr bwMode="auto">
          <a:xfrm>
            <a:off x="184150" y="333375"/>
            <a:ext cx="2759075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286000" cy="457200"/>
          </a:xfrm>
          <a:noFill/>
        </p:spPr>
        <p:txBody>
          <a:bodyPr/>
          <a:lstStyle/>
          <a:p>
            <a:pPr eaLnBrk="1" hangingPunct="1"/>
            <a:r>
              <a:rPr lang="ja-JP" altLang="en-US" sz="2800" b="1" smtClean="0"/>
              <a:t>電子顕微鏡</a:t>
            </a:r>
          </a:p>
        </p:txBody>
      </p:sp>
      <p:pic>
        <p:nvPicPr>
          <p:cNvPr id="26628" name="Picture 4" descr="TEM断面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95275"/>
            <a:ext cx="4448175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11"/>
          <p:cNvSpPr txBox="1">
            <a:spLocks noChangeArrowheads="1"/>
          </p:cNvSpPr>
          <p:nvPr/>
        </p:nvSpPr>
        <p:spPr bwMode="auto">
          <a:xfrm>
            <a:off x="1479550" y="5127625"/>
            <a:ext cx="709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フィルム</a:t>
            </a:r>
          </a:p>
        </p:txBody>
      </p:sp>
      <p:sp>
        <p:nvSpPr>
          <p:cNvPr id="26630" name="Text Box 12"/>
          <p:cNvSpPr txBox="1">
            <a:spLocks noChangeArrowheads="1"/>
          </p:cNvSpPr>
          <p:nvPr/>
        </p:nvSpPr>
        <p:spPr bwMode="auto">
          <a:xfrm>
            <a:off x="3209925" y="1066800"/>
            <a:ext cx="641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電子銃</a:t>
            </a:r>
          </a:p>
        </p:txBody>
      </p:sp>
      <p:sp>
        <p:nvSpPr>
          <p:cNvPr id="26631" name="Line 13"/>
          <p:cNvSpPr>
            <a:spLocks noChangeShapeType="1"/>
          </p:cNvSpPr>
          <p:nvPr/>
        </p:nvSpPr>
        <p:spPr bwMode="auto">
          <a:xfrm>
            <a:off x="4386263" y="1500188"/>
            <a:ext cx="66675" cy="4205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32" name="Line 14"/>
          <p:cNvSpPr>
            <a:spLocks noChangeShapeType="1"/>
          </p:cNvSpPr>
          <p:nvPr/>
        </p:nvSpPr>
        <p:spPr bwMode="auto">
          <a:xfrm>
            <a:off x="4395788" y="1885950"/>
            <a:ext cx="0" cy="2857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33" name="Text Box 15"/>
          <p:cNvSpPr txBox="1">
            <a:spLocks noChangeArrowheads="1"/>
          </p:cNvSpPr>
          <p:nvPr/>
        </p:nvSpPr>
        <p:spPr bwMode="auto">
          <a:xfrm>
            <a:off x="2905125" y="2743200"/>
            <a:ext cx="101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コンデンサー</a:t>
            </a:r>
          </a:p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レンズ</a:t>
            </a:r>
          </a:p>
        </p:txBody>
      </p:sp>
      <p:sp>
        <p:nvSpPr>
          <p:cNvPr id="26634" name="Text Box 16"/>
          <p:cNvSpPr txBox="1">
            <a:spLocks noChangeArrowheads="1"/>
          </p:cNvSpPr>
          <p:nvPr/>
        </p:nvSpPr>
        <p:spPr bwMode="auto">
          <a:xfrm>
            <a:off x="2905125" y="3276600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試料</a:t>
            </a:r>
          </a:p>
        </p:txBody>
      </p:sp>
      <p:sp>
        <p:nvSpPr>
          <p:cNvPr id="26635" name="Line 17"/>
          <p:cNvSpPr>
            <a:spLocks noChangeShapeType="1"/>
          </p:cNvSpPr>
          <p:nvPr/>
        </p:nvSpPr>
        <p:spPr bwMode="auto">
          <a:xfrm flipV="1">
            <a:off x="3429000" y="3276600"/>
            <a:ext cx="1000125" cy="1143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36" name="Line 18"/>
          <p:cNvSpPr>
            <a:spLocks noChangeShapeType="1"/>
          </p:cNvSpPr>
          <p:nvPr/>
        </p:nvSpPr>
        <p:spPr bwMode="auto">
          <a:xfrm flipV="1">
            <a:off x="3438525" y="2971800"/>
            <a:ext cx="838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37" name="Text Box 19"/>
          <p:cNvSpPr txBox="1">
            <a:spLocks noChangeArrowheads="1"/>
          </p:cNvSpPr>
          <p:nvPr/>
        </p:nvSpPr>
        <p:spPr bwMode="auto">
          <a:xfrm>
            <a:off x="2905125" y="3581400"/>
            <a:ext cx="898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対物レンズ</a:t>
            </a:r>
          </a:p>
        </p:txBody>
      </p:sp>
      <p:sp>
        <p:nvSpPr>
          <p:cNvPr id="26638" name="Line 20"/>
          <p:cNvSpPr>
            <a:spLocks noChangeShapeType="1"/>
          </p:cNvSpPr>
          <p:nvPr/>
        </p:nvSpPr>
        <p:spPr bwMode="auto">
          <a:xfrm flipV="1">
            <a:off x="3743325" y="3581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39" name="Text Box 21"/>
          <p:cNvSpPr txBox="1">
            <a:spLocks noChangeArrowheads="1"/>
          </p:cNvSpPr>
          <p:nvPr/>
        </p:nvSpPr>
        <p:spPr bwMode="auto">
          <a:xfrm>
            <a:off x="2905125" y="3962400"/>
            <a:ext cx="898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中間レンズ</a:t>
            </a:r>
          </a:p>
        </p:txBody>
      </p:sp>
      <p:sp>
        <p:nvSpPr>
          <p:cNvPr id="26640" name="Line 22"/>
          <p:cNvSpPr>
            <a:spLocks noChangeShapeType="1"/>
          </p:cNvSpPr>
          <p:nvPr/>
        </p:nvSpPr>
        <p:spPr bwMode="auto">
          <a:xfrm flipV="1">
            <a:off x="3729038" y="3910013"/>
            <a:ext cx="523875" cy="10001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41" name="Text Box 23"/>
          <p:cNvSpPr txBox="1">
            <a:spLocks noChangeArrowheads="1"/>
          </p:cNvSpPr>
          <p:nvPr/>
        </p:nvSpPr>
        <p:spPr bwMode="auto">
          <a:xfrm>
            <a:off x="2752725" y="4267200"/>
            <a:ext cx="1155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第１投射レンズ</a:t>
            </a:r>
          </a:p>
        </p:txBody>
      </p:sp>
      <p:sp>
        <p:nvSpPr>
          <p:cNvPr id="26642" name="Line 24"/>
          <p:cNvSpPr>
            <a:spLocks noChangeShapeType="1"/>
          </p:cNvSpPr>
          <p:nvPr/>
        </p:nvSpPr>
        <p:spPr bwMode="auto">
          <a:xfrm flipV="1">
            <a:off x="3819525" y="4419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43" name="Text Box 25"/>
          <p:cNvSpPr txBox="1">
            <a:spLocks noChangeArrowheads="1"/>
          </p:cNvSpPr>
          <p:nvPr/>
        </p:nvSpPr>
        <p:spPr bwMode="auto">
          <a:xfrm>
            <a:off x="2752725" y="4648200"/>
            <a:ext cx="11557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第２投射レンズ</a:t>
            </a:r>
          </a:p>
        </p:txBody>
      </p:sp>
      <p:sp>
        <p:nvSpPr>
          <p:cNvPr id="26644" name="Line 26"/>
          <p:cNvSpPr>
            <a:spLocks noChangeShapeType="1"/>
          </p:cNvSpPr>
          <p:nvPr/>
        </p:nvSpPr>
        <p:spPr bwMode="auto">
          <a:xfrm flipV="1">
            <a:off x="3819525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45" name="Text Box 27"/>
          <p:cNvSpPr txBox="1">
            <a:spLocks noChangeArrowheads="1"/>
          </p:cNvSpPr>
          <p:nvPr/>
        </p:nvSpPr>
        <p:spPr bwMode="auto">
          <a:xfrm>
            <a:off x="4233863" y="6130925"/>
            <a:ext cx="7096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フィルム</a:t>
            </a:r>
          </a:p>
        </p:txBody>
      </p:sp>
      <p:sp>
        <p:nvSpPr>
          <p:cNvPr id="26646" name="Line 28"/>
          <p:cNvSpPr>
            <a:spLocks noChangeShapeType="1"/>
          </p:cNvSpPr>
          <p:nvPr/>
        </p:nvSpPr>
        <p:spPr bwMode="auto">
          <a:xfrm>
            <a:off x="4443413" y="5091113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47" name="Line 34"/>
          <p:cNvSpPr>
            <a:spLocks noChangeShapeType="1"/>
          </p:cNvSpPr>
          <p:nvPr/>
        </p:nvSpPr>
        <p:spPr bwMode="auto">
          <a:xfrm>
            <a:off x="1174750" y="1470025"/>
            <a:ext cx="76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48" name="Line 35"/>
          <p:cNvSpPr>
            <a:spLocks noChangeShapeType="1"/>
          </p:cNvSpPr>
          <p:nvPr/>
        </p:nvSpPr>
        <p:spPr bwMode="auto">
          <a:xfrm>
            <a:off x="1174750" y="1493838"/>
            <a:ext cx="762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49" name="Text Box 36"/>
          <p:cNvSpPr txBox="1">
            <a:spLocks noChangeArrowheads="1"/>
          </p:cNvSpPr>
          <p:nvPr/>
        </p:nvSpPr>
        <p:spPr bwMode="auto">
          <a:xfrm>
            <a:off x="627063" y="1317625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試料</a:t>
            </a:r>
          </a:p>
        </p:txBody>
      </p:sp>
      <p:sp>
        <p:nvSpPr>
          <p:cNvPr id="26650" name="Text Box 37"/>
          <p:cNvSpPr txBox="1">
            <a:spLocks noChangeArrowheads="1"/>
          </p:cNvSpPr>
          <p:nvPr/>
        </p:nvSpPr>
        <p:spPr bwMode="auto">
          <a:xfrm>
            <a:off x="107950" y="3222625"/>
            <a:ext cx="10366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回折パターン</a:t>
            </a:r>
          </a:p>
        </p:txBody>
      </p:sp>
      <p:sp>
        <p:nvSpPr>
          <p:cNvPr id="26651" name="Text Box 39"/>
          <p:cNvSpPr txBox="1">
            <a:spLocks noChangeArrowheads="1"/>
          </p:cNvSpPr>
          <p:nvPr/>
        </p:nvSpPr>
        <p:spPr bwMode="auto">
          <a:xfrm>
            <a:off x="3254375" y="1600200"/>
            <a:ext cx="641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加速管</a:t>
            </a:r>
          </a:p>
        </p:txBody>
      </p:sp>
      <p:sp>
        <p:nvSpPr>
          <p:cNvPr id="26652" name="Line 40"/>
          <p:cNvSpPr>
            <a:spLocks noChangeShapeType="1"/>
          </p:cNvSpPr>
          <p:nvPr/>
        </p:nvSpPr>
        <p:spPr bwMode="auto">
          <a:xfrm>
            <a:off x="0" y="762000"/>
            <a:ext cx="3657600" cy="0"/>
          </a:xfrm>
          <a:prstGeom prst="line">
            <a:avLst/>
          </a:prstGeom>
          <a:noFill/>
          <a:ln w="57150" cmpd="thinThick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53" name="Rectangle 42"/>
          <p:cNvSpPr>
            <a:spLocks noChangeArrowheads="1"/>
          </p:cNvSpPr>
          <p:nvPr/>
        </p:nvSpPr>
        <p:spPr bwMode="auto">
          <a:xfrm>
            <a:off x="2268538" y="2392363"/>
            <a:ext cx="863600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4" name="Rectangle 43"/>
          <p:cNvSpPr>
            <a:spLocks noChangeArrowheads="1"/>
          </p:cNvSpPr>
          <p:nvPr/>
        </p:nvSpPr>
        <p:spPr bwMode="auto">
          <a:xfrm>
            <a:off x="1887538" y="2938463"/>
            <a:ext cx="1171575" cy="390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5" name="Rectangle 44"/>
          <p:cNvSpPr>
            <a:spLocks noChangeArrowheads="1"/>
          </p:cNvSpPr>
          <p:nvPr/>
        </p:nvSpPr>
        <p:spPr bwMode="auto">
          <a:xfrm>
            <a:off x="1836738" y="4538663"/>
            <a:ext cx="406400" cy="3730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56" name="Text Box 38"/>
          <p:cNvSpPr txBox="1">
            <a:spLocks noChangeArrowheads="1"/>
          </p:cNvSpPr>
          <p:nvPr/>
        </p:nvSpPr>
        <p:spPr bwMode="auto">
          <a:xfrm>
            <a:off x="1979613" y="4594225"/>
            <a:ext cx="488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実像</a:t>
            </a:r>
          </a:p>
        </p:txBody>
      </p:sp>
      <p:pic>
        <p:nvPicPr>
          <p:cNvPr id="26657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7056" r="7108" b="441"/>
          <a:stretch>
            <a:fillRect/>
          </a:stretch>
        </p:blipFill>
        <p:spPr bwMode="auto">
          <a:xfrm>
            <a:off x="6084888" y="549275"/>
            <a:ext cx="305911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8" name="Text Box 47"/>
          <p:cNvSpPr txBox="1">
            <a:spLocks noChangeArrowheads="1"/>
          </p:cNvSpPr>
          <p:nvPr/>
        </p:nvSpPr>
        <p:spPr bwMode="auto">
          <a:xfrm>
            <a:off x="6508750" y="6289675"/>
            <a:ext cx="2384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/>
              <a:t>日立　外村彰氏提供</a:t>
            </a:r>
          </a:p>
        </p:txBody>
      </p:sp>
      <p:sp>
        <p:nvSpPr>
          <p:cNvPr id="26659" name="Rectangle 54"/>
          <p:cNvSpPr>
            <a:spLocks noChangeArrowheads="1"/>
          </p:cNvSpPr>
          <p:nvPr/>
        </p:nvSpPr>
        <p:spPr bwMode="auto">
          <a:xfrm>
            <a:off x="0" y="5516563"/>
            <a:ext cx="3203575" cy="1152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26660" name="Object 49"/>
          <p:cNvGraphicFramePr>
            <a:graphicFrameLocks noChangeAspect="1"/>
          </p:cNvGraphicFramePr>
          <p:nvPr/>
        </p:nvGraphicFramePr>
        <p:xfrm>
          <a:off x="336550" y="5832475"/>
          <a:ext cx="2435225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8" name="数式" r:id="rId6" imgW="1054100" imgH="393700" progId="Equation.3">
                  <p:embed/>
                </p:oleObj>
              </mc:Choice>
              <mc:Fallback>
                <p:oleObj name="数式" r:id="rId6" imgW="1054100" imgH="393700" progId="Equation.3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5832475"/>
                        <a:ext cx="2435225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61" name="Text Box 51"/>
          <p:cNvSpPr txBox="1">
            <a:spLocks noChangeArrowheads="1"/>
          </p:cNvSpPr>
          <p:nvPr/>
        </p:nvSpPr>
        <p:spPr bwMode="auto">
          <a:xfrm>
            <a:off x="250825" y="5516563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分解能</a:t>
            </a:r>
          </a:p>
        </p:txBody>
      </p:sp>
      <p:sp>
        <p:nvSpPr>
          <p:cNvPr id="26662" name="Rectangle 53"/>
          <p:cNvSpPr>
            <a:spLocks noChangeArrowheads="1"/>
          </p:cNvSpPr>
          <p:nvPr/>
        </p:nvSpPr>
        <p:spPr bwMode="auto">
          <a:xfrm>
            <a:off x="179388" y="5516563"/>
            <a:ext cx="2736850" cy="1225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63" name="Text Box 55"/>
          <p:cNvSpPr txBox="1">
            <a:spLocks noChangeArrowheads="1"/>
          </p:cNvSpPr>
          <p:nvPr/>
        </p:nvSpPr>
        <p:spPr bwMode="auto">
          <a:xfrm>
            <a:off x="179388" y="2276475"/>
            <a:ext cx="898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b="1">
                <a:solidFill>
                  <a:schemeClr val="accent2"/>
                </a:solidFill>
              </a:rPr>
              <a:t>対物レンズ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51133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untitled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65625"/>
            <a:ext cx="2808288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28675" y="1125538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000000"/>
                </a:solidFill>
              </a:rPr>
              <a:t>光学顕微鏡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1063" y="1125538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000000"/>
                </a:solidFill>
              </a:rPr>
              <a:t>電子顕微鏡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87350" y="115888"/>
            <a:ext cx="8072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000000"/>
                </a:solidFill>
              </a:rPr>
              <a:t>１９３４　Ｅ．</a:t>
            </a:r>
            <a:r>
              <a:rPr lang="en-US" altLang="ja-JP">
                <a:solidFill>
                  <a:srgbClr val="000000"/>
                </a:solidFill>
              </a:rPr>
              <a:t>Ruska   </a:t>
            </a:r>
            <a:r>
              <a:rPr lang="ja-JP" altLang="en-US">
                <a:solidFill>
                  <a:srgbClr val="000000"/>
                </a:solidFill>
              </a:rPr>
              <a:t>電子顕微鏡の分解能が光学顕微鏡を凌駕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2268538" y="69215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>
                <a:solidFill>
                  <a:srgbClr val="000000"/>
                </a:solidFill>
              </a:rPr>
              <a:t>大腸菌</a:t>
            </a:r>
          </a:p>
        </p:txBody>
      </p:sp>
      <p:sp>
        <p:nvSpPr>
          <p:cNvPr id="27656" name="Oval 8"/>
          <p:cNvSpPr>
            <a:spLocks noChangeArrowheads="1"/>
          </p:cNvSpPr>
          <p:nvPr/>
        </p:nvSpPr>
        <p:spPr bwMode="auto">
          <a:xfrm rot="-1837116">
            <a:off x="3382963" y="1833563"/>
            <a:ext cx="431800" cy="863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>
            <a:off x="2916238" y="2565400"/>
            <a:ext cx="576262" cy="172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7658" name="Picture 10" descr="レンズの公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052513"/>
            <a:ext cx="211613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Line 11"/>
          <p:cNvSpPr>
            <a:spLocks noChangeShapeType="1"/>
          </p:cNvSpPr>
          <p:nvPr/>
        </p:nvSpPr>
        <p:spPr bwMode="auto">
          <a:xfrm>
            <a:off x="0" y="620713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7143750" y="1249363"/>
            <a:ext cx="1662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000000"/>
                </a:solidFill>
              </a:rPr>
              <a:t>光または電子</a:t>
            </a:r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6732588" y="1989138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H="1">
            <a:off x="5795963" y="5516563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7235825" y="1828800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400">
                <a:solidFill>
                  <a:srgbClr val="000000"/>
                </a:solidFill>
              </a:rPr>
              <a:t>試料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7451725" y="2924175"/>
            <a:ext cx="66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400">
                <a:solidFill>
                  <a:srgbClr val="000000"/>
                </a:solidFill>
              </a:rPr>
              <a:t>レンズ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740650" y="5284788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400">
                <a:solidFill>
                  <a:srgbClr val="000000"/>
                </a:solidFill>
              </a:rPr>
              <a:t>拡大像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7235825" y="3716338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400">
                <a:solidFill>
                  <a:srgbClr val="000000"/>
                </a:solidFill>
              </a:rPr>
              <a:t>焦点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6309320"/>
            <a:ext cx="296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現代の電顕で見た大腸菌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ＭＷＣＮ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937125"/>
            <a:ext cx="329723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nano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79800"/>
            <a:ext cx="39020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hiway_junction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41350"/>
            <a:ext cx="45720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飯島澄男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8"/>
          <a:stretch>
            <a:fillRect/>
          </a:stretch>
        </p:blipFill>
        <p:spPr bwMode="auto">
          <a:xfrm>
            <a:off x="6300788" y="219075"/>
            <a:ext cx="24669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8" descr="mwc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3538538"/>
            <a:ext cx="397827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827088" y="-41275"/>
            <a:ext cx="475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600">
                <a:solidFill>
                  <a:srgbClr val="0000FF"/>
                </a:solidFill>
                <a:latin typeface="Arial" charset="0"/>
                <a:ea typeface="HG丸ｺﾞｼｯｸM-PRO" pitchFamily="50" charset="-128"/>
              </a:rPr>
              <a:t>カーボンナノチューブ</a:t>
            </a: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5197475" y="1301750"/>
            <a:ext cx="1606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>
                <a:latin typeface="Arial" charset="0"/>
                <a:ea typeface="HG丸ｺﾞｼｯｸM-PRO" pitchFamily="50" charset="-128"/>
              </a:rPr>
              <a:t>飯島澄男</a:t>
            </a:r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5189538" y="2924175"/>
            <a:ext cx="895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>
                <a:latin typeface="Arial" charset="0"/>
                <a:ea typeface="HG丸ｺﾞｼｯｸM-PRO" pitchFamily="50" charset="-128"/>
              </a:rPr>
              <a:t>単層</a:t>
            </a:r>
          </a:p>
        </p:txBody>
      </p:sp>
      <p:sp>
        <p:nvSpPr>
          <p:cNvPr id="30730" name="Text Box 12"/>
          <p:cNvSpPr txBox="1">
            <a:spLocks noChangeArrowheads="1"/>
          </p:cNvSpPr>
          <p:nvPr/>
        </p:nvSpPr>
        <p:spPr bwMode="auto">
          <a:xfrm>
            <a:off x="3995738" y="5589588"/>
            <a:ext cx="895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>
                <a:latin typeface="Arial" charset="0"/>
                <a:ea typeface="HG丸ｺﾞｼｯｸM-PRO" pitchFamily="50" charset="-128"/>
              </a:rPr>
              <a:t>多層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2057400" y="533400"/>
            <a:ext cx="6003925" cy="3125788"/>
            <a:chOff x="0" y="0"/>
            <a:chExt cx="2284" cy="1969"/>
          </a:xfrm>
        </p:grpSpPr>
        <p:sp>
          <p:nvSpPr>
            <p:cNvPr id="3179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1794" name="Group 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1795" name="Rectangle 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1796" name="Rectangle 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ja-JP" altLang="ja-JP"/>
              </a:p>
            </p:txBody>
          </p:sp>
        </p:grpSp>
      </p:grpSp>
      <p:pic>
        <p:nvPicPr>
          <p:cNvPr id="31747" name="Picture 7" descr="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8" name="Group 8"/>
          <p:cNvGrpSpPr>
            <a:grpSpLocks/>
          </p:cNvGrpSpPr>
          <p:nvPr/>
        </p:nvGrpSpPr>
        <p:grpSpPr bwMode="auto">
          <a:xfrm>
            <a:off x="2759075" y="1866900"/>
            <a:ext cx="3625850" cy="3125788"/>
            <a:chOff x="0" y="0"/>
            <a:chExt cx="2284" cy="1969"/>
          </a:xfrm>
        </p:grpSpPr>
        <p:sp>
          <p:nvSpPr>
            <p:cNvPr id="31789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1790" name="Group 10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1791" name="Rectangle 1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1792" name="Rectangle 12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endParaRPr lang="en-US" altLang="ja-JP" sz="700">
                  <a:latin typeface="Verdana" pitchFamily="34" charset="0"/>
                </a:endParaRPr>
              </a:p>
            </p:txBody>
          </p:sp>
        </p:grpSp>
      </p:grpSp>
      <p:grpSp>
        <p:nvGrpSpPr>
          <p:cNvPr id="31749" name="Group 13"/>
          <p:cNvGrpSpPr>
            <a:grpSpLocks/>
          </p:cNvGrpSpPr>
          <p:nvPr/>
        </p:nvGrpSpPr>
        <p:grpSpPr bwMode="auto">
          <a:xfrm>
            <a:off x="2895600" y="1752600"/>
            <a:ext cx="3625850" cy="3125788"/>
            <a:chOff x="0" y="0"/>
            <a:chExt cx="2284" cy="1969"/>
          </a:xfrm>
        </p:grpSpPr>
        <p:sp>
          <p:nvSpPr>
            <p:cNvPr id="31785" name="Rectangle 14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1786" name="Group 15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1787" name="Rectangle 1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1788" name="Rectangle 17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31750" name="Rectangle 18"/>
          <p:cNvSpPr>
            <a:spLocks noChangeArrowheads="1"/>
          </p:cNvSpPr>
          <p:nvPr/>
        </p:nvSpPr>
        <p:spPr bwMode="auto">
          <a:xfrm>
            <a:off x="1522413" y="5613400"/>
            <a:ext cx="1617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Ernst Ruska </a:t>
            </a:r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31751" name="Group 19"/>
          <p:cNvGrpSpPr>
            <a:grpSpLocks/>
          </p:cNvGrpSpPr>
          <p:nvPr/>
        </p:nvGrpSpPr>
        <p:grpSpPr bwMode="auto">
          <a:xfrm>
            <a:off x="2743200" y="1828800"/>
            <a:ext cx="3625850" cy="3125788"/>
            <a:chOff x="0" y="0"/>
            <a:chExt cx="2284" cy="1969"/>
          </a:xfrm>
        </p:grpSpPr>
        <p:sp>
          <p:nvSpPr>
            <p:cNvPr id="31781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1782" name="Group 21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1783" name="Rectangle 22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1784" name="Rectangle 2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31752" name="Rectangle 24"/>
          <p:cNvSpPr>
            <a:spLocks noChangeArrowheads="1"/>
          </p:cNvSpPr>
          <p:nvPr/>
        </p:nvSpPr>
        <p:spPr bwMode="auto">
          <a:xfrm>
            <a:off x="4418013" y="5661025"/>
            <a:ext cx="1525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Gerd Binnig</a:t>
            </a:r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31753" name="Group 25"/>
          <p:cNvGrpSpPr>
            <a:grpSpLocks/>
          </p:cNvGrpSpPr>
          <p:nvPr/>
        </p:nvGrpSpPr>
        <p:grpSpPr bwMode="auto">
          <a:xfrm>
            <a:off x="2759075" y="1866900"/>
            <a:ext cx="3625850" cy="3125788"/>
            <a:chOff x="0" y="0"/>
            <a:chExt cx="2284" cy="1969"/>
          </a:xfrm>
        </p:grpSpPr>
        <p:sp>
          <p:nvSpPr>
            <p:cNvPr id="31777" name="Rectangle 26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1778" name="Group 27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1779" name="Rectangle 28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1780" name="Rectangle 2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31754" name="Rectangle 30"/>
          <p:cNvSpPr>
            <a:spLocks noChangeArrowheads="1"/>
          </p:cNvSpPr>
          <p:nvPr/>
        </p:nvSpPr>
        <p:spPr bwMode="auto">
          <a:xfrm>
            <a:off x="6208713" y="5656263"/>
            <a:ext cx="24780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      Heinrich Rohrer </a:t>
            </a:r>
          </a:p>
          <a:p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31755" name="Group 31"/>
          <p:cNvGrpSpPr>
            <a:grpSpLocks/>
          </p:cNvGrpSpPr>
          <p:nvPr/>
        </p:nvGrpSpPr>
        <p:grpSpPr bwMode="auto">
          <a:xfrm>
            <a:off x="2759075" y="1866900"/>
            <a:ext cx="3625850" cy="3125788"/>
            <a:chOff x="0" y="0"/>
            <a:chExt cx="2284" cy="1969"/>
          </a:xfrm>
        </p:grpSpPr>
        <p:sp>
          <p:nvSpPr>
            <p:cNvPr id="31773" name="Rectangle 32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1774" name="Group 33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1775" name="Rectangle 3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1776" name="Rectangle 3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r>
                  <a:rPr lang="en-US" altLang="ja-JP" sz="700">
                    <a:latin typeface="Verdana" pitchFamily="34" charset="0"/>
                  </a:rPr>
                  <a:t> </a:t>
                </a:r>
              </a:p>
            </p:txBody>
          </p:sp>
        </p:grpSp>
      </p:grpSp>
      <p:pic>
        <p:nvPicPr>
          <p:cNvPr id="31756" name="Picture 36" descr="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37" descr="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38" descr="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39"/>
          <p:cNvSpPr>
            <a:spLocks noChangeArrowheads="1"/>
          </p:cNvSpPr>
          <p:nvPr/>
        </p:nvSpPr>
        <p:spPr bwMode="auto">
          <a:xfrm>
            <a:off x="1066800" y="1552575"/>
            <a:ext cx="264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電子光学の基礎研究と</a:t>
            </a:r>
          </a:p>
          <a:p>
            <a:r>
              <a:rPr lang="ja-JP" altLang="en-US" sz="1600" b="1">
                <a:ea typeface="ＭＳ 明朝" charset="-128"/>
              </a:rPr>
              <a:t>最初の電子顕微鏡の設計</a:t>
            </a:r>
          </a:p>
        </p:txBody>
      </p:sp>
      <p:sp>
        <p:nvSpPr>
          <p:cNvPr id="31760" name="Rectangle 40"/>
          <p:cNvSpPr>
            <a:spLocks noChangeArrowheads="1"/>
          </p:cNvSpPr>
          <p:nvPr/>
        </p:nvSpPr>
        <p:spPr bwMode="auto">
          <a:xfrm>
            <a:off x="4183063" y="1436688"/>
            <a:ext cx="427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走査トンネル顕微鏡（ＳＴＭ）の設計</a:t>
            </a:r>
          </a:p>
        </p:txBody>
      </p:sp>
      <p:pic>
        <p:nvPicPr>
          <p:cNvPr id="31761" name="Picture 41" descr="binn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2216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42" descr="rus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2216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43" descr="rohr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216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4" name="Text Box 44"/>
          <p:cNvSpPr txBox="1">
            <a:spLocks noChangeArrowheads="1"/>
          </p:cNvSpPr>
          <p:nvPr/>
        </p:nvSpPr>
        <p:spPr bwMode="auto">
          <a:xfrm>
            <a:off x="1371600" y="5870575"/>
            <a:ext cx="19827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Fritz-Haber-Institut </a:t>
            </a:r>
          </a:p>
          <a:p>
            <a:pPr eaLnBrk="1" hangingPunct="1"/>
            <a:r>
              <a:rPr lang="ja-JP" altLang="en-US" sz="1400"/>
              <a:t>独</a:t>
            </a:r>
          </a:p>
          <a:p>
            <a:pPr eaLnBrk="1" hangingPunct="1"/>
            <a:r>
              <a:rPr lang="en-US" altLang="ja-JP" sz="1400"/>
              <a:t>b. 1906</a:t>
            </a:r>
          </a:p>
          <a:p>
            <a:pPr eaLnBrk="1" hangingPunct="1"/>
            <a:r>
              <a:rPr lang="en-US" altLang="ja-JP" sz="1400"/>
              <a:t>d. 1988</a:t>
            </a:r>
          </a:p>
        </p:txBody>
      </p:sp>
      <p:sp>
        <p:nvSpPr>
          <p:cNvPr id="31765" name="Text Box 45"/>
          <p:cNvSpPr txBox="1">
            <a:spLocks noChangeArrowheads="1"/>
          </p:cNvSpPr>
          <p:nvPr/>
        </p:nvSpPr>
        <p:spPr bwMode="auto">
          <a:xfrm>
            <a:off x="4648200" y="6011863"/>
            <a:ext cx="10826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/>
              <a:t>IBM, Zurich</a:t>
            </a:r>
          </a:p>
          <a:p>
            <a:pPr eaLnBrk="1" hangingPunct="1"/>
            <a:r>
              <a:rPr lang="ja-JP" altLang="en-US" sz="1400"/>
              <a:t>独</a:t>
            </a:r>
          </a:p>
          <a:p>
            <a:pPr eaLnBrk="1" hangingPunct="1"/>
            <a:r>
              <a:rPr lang="en-US" altLang="ja-JP" sz="1400"/>
              <a:t>b. 1947</a:t>
            </a:r>
          </a:p>
        </p:txBody>
      </p:sp>
      <p:sp>
        <p:nvSpPr>
          <p:cNvPr id="31766" name="Text Box 46"/>
          <p:cNvSpPr txBox="1">
            <a:spLocks noChangeArrowheads="1"/>
          </p:cNvSpPr>
          <p:nvPr/>
        </p:nvSpPr>
        <p:spPr bwMode="auto">
          <a:xfrm>
            <a:off x="7010400" y="5938838"/>
            <a:ext cx="10826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/>
              <a:t>IBM, Zurich</a:t>
            </a:r>
          </a:p>
          <a:p>
            <a:pPr eaLnBrk="1" hangingPunct="1"/>
            <a:r>
              <a:rPr lang="ja-JP" altLang="en-US" sz="1400"/>
              <a:t>スイス</a:t>
            </a:r>
          </a:p>
          <a:p>
            <a:pPr eaLnBrk="1" hangingPunct="1"/>
            <a:r>
              <a:rPr lang="en-US" altLang="ja-JP" sz="1400"/>
              <a:t>b. 1933</a:t>
            </a:r>
          </a:p>
        </p:txBody>
      </p:sp>
      <p:sp>
        <p:nvSpPr>
          <p:cNvPr id="31767" name="Line 47"/>
          <p:cNvSpPr>
            <a:spLocks noChangeShapeType="1"/>
          </p:cNvSpPr>
          <p:nvPr/>
        </p:nvSpPr>
        <p:spPr bwMode="auto">
          <a:xfrm>
            <a:off x="1828800" y="990600"/>
            <a:ext cx="728821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768" name="Rectangle 48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sz="2400" b="1" smtClean="0">
                <a:solidFill>
                  <a:srgbClr val="003366"/>
                </a:solidFill>
                <a:latin typeface="Arial" charset="0"/>
              </a:rPr>
              <a:t>The Nobel Prize in Physics 1986</a:t>
            </a:r>
            <a:endParaRPr lang="en-US" altLang="ja-JP" sz="2400" smtClean="0"/>
          </a:p>
        </p:txBody>
      </p:sp>
      <p:sp>
        <p:nvSpPr>
          <p:cNvPr id="31769" name="Text Box 49"/>
          <p:cNvSpPr txBox="1">
            <a:spLocks noChangeArrowheads="1"/>
          </p:cNvSpPr>
          <p:nvPr/>
        </p:nvSpPr>
        <p:spPr bwMode="auto">
          <a:xfrm>
            <a:off x="1763713" y="5264150"/>
            <a:ext cx="950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HG丸ｺﾞｼｯｸM-PRO" pitchFamily="50" charset="-128"/>
              </a:rPr>
              <a:t>ルスカ</a:t>
            </a:r>
          </a:p>
        </p:txBody>
      </p:sp>
      <p:sp>
        <p:nvSpPr>
          <p:cNvPr id="31770" name="Text Box 50"/>
          <p:cNvSpPr txBox="1">
            <a:spLocks noChangeArrowheads="1"/>
          </p:cNvSpPr>
          <p:nvPr/>
        </p:nvSpPr>
        <p:spPr bwMode="auto">
          <a:xfrm>
            <a:off x="4572000" y="5264150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HG丸ｺﾞｼｯｸM-PRO" pitchFamily="50" charset="-128"/>
              </a:rPr>
              <a:t>ビニッヒ</a:t>
            </a:r>
          </a:p>
        </p:txBody>
      </p:sp>
      <p:sp>
        <p:nvSpPr>
          <p:cNvPr id="31771" name="Text Box 51"/>
          <p:cNvSpPr txBox="1">
            <a:spLocks noChangeArrowheads="1"/>
          </p:cNvSpPr>
          <p:nvPr/>
        </p:nvSpPr>
        <p:spPr bwMode="auto">
          <a:xfrm>
            <a:off x="6804025" y="5300663"/>
            <a:ext cx="120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HG丸ｺﾞｼｯｸM-PRO" pitchFamily="50" charset="-128"/>
              </a:rPr>
              <a:t>ローラー</a:t>
            </a:r>
          </a:p>
        </p:txBody>
      </p:sp>
      <p:sp>
        <p:nvSpPr>
          <p:cNvPr id="31772" name="Text Box 52"/>
          <p:cNvSpPr txBox="1">
            <a:spLocks noChangeArrowheads="1"/>
          </p:cNvSpPr>
          <p:nvPr/>
        </p:nvSpPr>
        <p:spPr bwMode="auto">
          <a:xfrm>
            <a:off x="4192588" y="1698625"/>
            <a:ext cx="3495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/>
              <a:t>Scanning Tunneling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838200" y="96838"/>
            <a:ext cx="92964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ja-JP" sz="2000" b="1">
                <a:solidFill>
                  <a:srgbClr val="000099"/>
                </a:solidFill>
                <a:latin typeface="HG丸ｺﾞｼｯｸM-PRO" pitchFamily="50" charset="-128"/>
                <a:ea typeface="HG丸ｺﾞｼｯｸM-PRO" pitchFamily="50" charset="-128"/>
              </a:rPr>
              <a:t>Binnig</a:t>
            </a:r>
            <a:r>
              <a:rPr lang="ja-JP" altLang="en-US" sz="2000" b="1">
                <a:solidFill>
                  <a:srgbClr val="000099"/>
                </a:solidFill>
                <a:latin typeface="HG丸ｺﾞｼｯｸM-PRO" pitchFamily="50" charset="-128"/>
                <a:ea typeface="HG丸ｺﾞｼｯｸM-PRO" pitchFamily="50" charset="-128"/>
              </a:rPr>
              <a:t>と</a:t>
            </a:r>
            <a:r>
              <a:rPr lang="en-US" altLang="ja-JP" sz="2000" b="1">
                <a:solidFill>
                  <a:srgbClr val="000099"/>
                </a:solidFill>
                <a:latin typeface="HG丸ｺﾞｼｯｸM-PRO" pitchFamily="50" charset="-128"/>
                <a:ea typeface="HG丸ｺﾞｼｯｸM-PRO" pitchFamily="50" charset="-128"/>
              </a:rPr>
              <a:t>Rohrer</a:t>
            </a:r>
            <a:r>
              <a:rPr lang="ja-JP" altLang="en-US" sz="2000" b="1">
                <a:solidFill>
                  <a:srgbClr val="000099"/>
                </a:solidFill>
                <a:latin typeface="HG丸ｺﾞｼｯｸM-PRO" pitchFamily="50" charset="-128"/>
                <a:ea typeface="HG丸ｺﾞｼｯｸM-PRO" pitchFamily="50" charset="-128"/>
              </a:rPr>
              <a:t>による最初のＳＴＭ（走査トンネル顕微鏡）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 flipH="1">
            <a:off x="0" y="6096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32772" name="Picture 4" descr="7x7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15761" r="7015"/>
          <a:stretch/>
        </p:blipFill>
        <p:spPr bwMode="auto">
          <a:xfrm>
            <a:off x="5076056" y="1077952"/>
            <a:ext cx="4320480" cy="306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7x7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67200"/>
            <a:ext cx="37338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667000" y="5257800"/>
            <a:ext cx="76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2775" name="Picture 7" descr="STM装置原理図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r="10308" b="19569"/>
          <a:stretch/>
        </p:blipFill>
        <p:spPr bwMode="auto">
          <a:xfrm>
            <a:off x="179512" y="692696"/>
            <a:ext cx="3695701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探針試料間隙模式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17032"/>
            <a:ext cx="3888432" cy="357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探針先端ＳＥＭ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22"/>
          <a:stretch/>
        </p:blipFill>
        <p:spPr bwMode="auto">
          <a:xfrm flipH="1" flipV="1">
            <a:off x="3575319" y="4293096"/>
            <a:ext cx="1860777" cy="21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527675" y="6172200"/>
            <a:ext cx="3581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ea typeface="HG丸ｺﾞｼｯｸM-PRO" pitchFamily="50" charset="-128"/>
              </a:rPr>
              <a:t>Si(111)-7×7 </a:t>
            </a:r>
            <a:r>
              <a:rPr lang="ja-JP" altLang="en-US" sz="1400">
                <a:ea typeface="HG丸ｺﾞｼｯｸM-PRO" pitchFamily="50" charset="-128"/>
              </a:rPr>
              <a:t>清浄表面のＳＴＭ像。</a:t>
            </a:r>
          </a:p>
          <a:p>
            <a:pPr eaLnBrk="1" hangingPunct="1"/>
            <a:r>
              <a:rPr lang="ja-JP" altLang="en-US" sz="1400">
                <a:ea typeface="HG丸ｺﾞｼｯｸM-PRO" pitchFamily="50" charset="-128"/>
              </a:rPr>
              <a:t>原子一個一個が輝点として分解されている。</a:t>
            </a: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971991"/>
              </p:ext>
            </p:extLst>
          </p:nvPr>
        </p:nvGraphicFramePr>
        <p:xfrm>
          <a:off x="325909" y="2780928"/>
          <a:ext cx="23018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3" name="数式" r:id="rId8" imgW="990360" imgH="215640" progId="Equation.3">
                  <p:embed/>
                </p:oleObj>
              </mc:Choice>
              <mc:Fallback>
                <p:oleObj name="数式" r:id="rId8" imgW="990360" imgH="215640" progId="Equation.3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09" y="2780928"/>
                        <a:ext cx="2301875" cy="500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984787"/>
              </p:ext>
            </p:extLst>
          </p:nvPr>
        </p:nvGraphicFramePr>
        <p:xfrm>
          <a:off x="1346200" y="3289300"/>
          <a:ext cx="21256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4" name="数式" r:id="rId10" imgW="914400" imgH="215640" progId="Equation.3">
                  <p:embed/>
                </p:oleObj>
              </mc:Choice>
              <mc:Fallback>
                <p:oleObj name="数式" r:id="rId10" imgW="914400" imgH="215640" progId="Equation.3">
                  <p:embed/>
                  <p:pic>
                    <p:nvPicPr>
                      <p:cNvPr id="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3289300"/>
                        <a:ext cx="2125663" cy="500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839916"/>
              </p:ext>
            </p:extLst>
          </p:nvPr>
        </p:nvGraphicFramePr>
        <p:xfrm>
          <a:off x="3398838" y="3141663"/>
          <a:ext cx="166528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5" name="数式" r:id="rId12" imgW="507960" imgH="203040" progId="Equation.3">
                  <p:embed/>
                </p:oleObj>
              </mc:Choice>
              <mc:Fallback>
                <p:oleObj name="数式" r:id="rId12" imgW="507960" imgH="203040" progId="Equation.3">
                  <p:embed/>
                  <p:pic>
                    <p:nvPicPr>
                      <p:cNvPr id="0" name="オブジェクト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8838" y="3141663"/>
                        <a:ext cx="1665287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3492222" y="1772816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800" dirty="0" smtClean="0"/>
              <a:t>トンネル電流</a:t>
            </a:r>
            <a:endParaRPr kumimoji="1" lang="ja-JP" altLang="en-US" sz="1800" dirty="0"/>
          </a:p>
        </p:txBody>
      </p:sp>
      <p:cxnSp>
        <p:nvCxnSpPr>
          <p:cNvPr id="7" name="直線コネクタ 6"/>
          <p:cNvCxnSpPr/>
          <p:nvPr/>
        </p:nvCxnSpPr>
        <p:spPr>
          <a:xfrm flipH="1" flipV="1">
            <a:off x="2305844" y="5382016"/>
            <a:ext cx="1379583" cy="5779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lang="en-US" altLang="ja-JP" dirty="0" smtClean="0">
                <a:latin typeface="AR P丸ゴシック体E" pitchFamily="50" charset="-128"/>
                <a:ea typeface="AR P丸ゴシック体E" pitchFamily="50" charset="-128"/>
              </a:rPr>
              <a:t>STM</a:t>
            </a:r>
            <a:r>
              <a:rPr lang="ja-JP" altLang="en-US" dirty="0" smtClean="0">
                <a:latin typeface="AR P丸ゴシック体E" pitchFamily="50" charset="-128"/>
                <a:ea typeface="AR P丸ゴシック体E" pitchFamily="50" charset="-128"/>
              </a:rPr>
              <a:t>針の走査</a:t>
            </a:r>
            <a:endParaRPr kumimoji="1" lang="ja-JP" altLang="en-US" dirty="0">
              <a:latin typeface="AR P丸ゴシック体E" pitchFamily="50" charset="-128"/>
              <a:ea typeface="AR P丸ゴシック体E" pitchFamily="50" charset="-128"/>
            </a:endParaRPr>
          </a:p>
        </p:txBody>
      </p:sp>
      <p:pic>
        <p:nvPicPr>
          <p:cNvPr id="5" name="Voigtlander-STMScanningMovi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124744"/>
            <a:ext cx="5040560" cy="50405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55576" y="6309320"/>
            <a:ext cx="475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 </a:t>
            </a:r>
            <a:r>
              <a:rPr lang="en-US" altLang="ja-JP" dirty="0" smtClean="0"/>
              <a:t>Bert Voigtländer (</a:t>
            </a:r>
            <a:r>
              <a:rPr lang="en-US" altLang="ja-JP" dirty="0" err="1" smtClean="0"/>
              <a:t>Jülich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Germany)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40432" y="3212976"/>
            <a:ext cx="24080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トンネル電流が</a:t>
            </a:r>
            <a:endParaRPr lang="en-US" altLang="ja-JP" dirty="0" smtClean="0"/>
          </a:p>
          <a:p>
            <a:r>
              <a:rPr lang="ja-JP" altLang="en-US" dirty="0" smtClean="0"/>
              <a:t>一定になるように</a:t>
            </a:r>
            <a:endParaRPr lang="en-US" altLang="ja-JP" dirty="0" smtClean="0"/>
          </a:p>
          <a:p>
            <a:r>
              <a:rPr lang="ja-JP" altLang="en-US" dirty="0" smtClean="0"/>
              <a:t>針を上げ下げ</a:t>
            </a:r>
            <a:endParaRPr lang="en-US" altLang="ja-JP" dirty="0" smtClean="0"/>
          </a:p>
          <a:p>
            <a:r>
              <a:rPr lang="ja-JP" altLang="en-US" dirty="0" smtClean="0"/>
              <a:t>している。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00192" y="1412776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ＳＥＭ像</a:t>
            </a:r>
            <a:endParaRPr kumimoji="1" lang="en-US" altLang="ja-JP" dirty="0" smtClean="0"/>
          </a:p>
          <a:p>
            <a:r>
              <a:rPr lang="ja-JP" altLang="en-US" dirty="0"/>
              <a:t>（走査電子顕微鏡）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72200" y="5085184"/>
            <a:ext cx="2379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針は試料に</a:t>
            </a:r>
            <a:endParaRPr kumimoji="1" lang="en-US" altLang="ja-JP" dirty="0" smtClean="0"/>
          </a:p>
          <a:p>
            <a:r>
              <a:rPr kumimoji="1" lang="ja-JP" altLang="en-US" dirty="0" smtClean="0"/>
              <a:t>接触していない。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206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/>
          <a:lstStyle/>
          <a:p>
            <a:r>
              <a:rPr kumimoji="1" lang="ja-JP" altLang="en-US" sz="4000" dirty="0" smtClean="0">
                <a:solidFill>
                  <a:srgbClr val="CC6600"/>
                </a:solidFill>
                <a:latin typeface="AR P丸ゴシック体E" pitchFamily="50" charset="-128"/>
                <a:ea typeface="AR P丸ゴシック体E" pitchFamily="50" charset="-128"/>
              </a:rPr>
              <a:t>Ｘ線パノラマ写真</a:t>
            </a:r>
            <a:endParaRPr kumimoji="1" lang="ja-JP" altLang="en-US" sz="4000" dirty="0">
              <a:solidFill>
                <a:srgbClr val="CC66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53642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0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In_wire_Noga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962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136525" y="5029200"/>
            <a:ext cx="29113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In </a:t>
            </a:r>
            <a:r>
              <a:rPr lang="ja-JP" altLang="en-US" dirty="0" smtClean="0"/>
              <a:t>単原子</a:t>
            </a:r>
            <a:r>
              <a:rPr lang="ja-JP" altLang="en-US" dirty="0"/>
              <a:t>鎖 </a:t>
            </a:r>
            <a:r>
              <a:rPr lang="en-US" altLang="ja-JP" dirty="0"/>
              <a:t>/ </a:t>
            </a:r>
            <a:r>
              <a:rPr lang="en-US" altLang="ja-JP" dirty="0" smtClean="0"/>
              <a:t>Si(001)</a:t>
            </a:r>
            <a:endParaRPr lang="en-US" altLang="ja-JP" dirty="0"/>
          </a:p>
        </p:txBody>
      </p:sp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4706467" y="1371600"/>
            <a:ext cx="45460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 smtClean="0"/>
              <a:t>Ag</a:t>
            </a:r>
            <a:r>
              <a:rPr lang="ja-JP" altLang="en-US" dirty="0" smtClean="0"/>
              <a:t>原子数個のクラスター </a:t>
            </a:r>
            <a:r>
              <a:rPr lang="en-US" altLang="ja-JP" dirty="0"/>
              <a:t>/ </a:t>
            </a:r>
            <a:r>
              <a:rPr lang="en-US" altLang="ja-JP" dirty="0" smtClean="0"/>
              <a:t>Si(111)</a:t>
            </a:r>
            <a:endParaRPr lang="en-US" altLang="ja-JP" dirty="0"/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-4763" y="4572000"/>
            <a:ext cx="15840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/>
              <a:t>J. Nogami, et al. 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7020272" y="2362200"/>
            <a:ext cx="20538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 err="1"/>
              <a:t>Tosch</a:t>
            </a:r>
            <a:r>
              <a:rPr lang="en-US" altLang="ja-JP" sz="1600" dirty="0"/>
              <a:t> &amp; </a:t>
            </a:r>
            <a:r>
              <a:rPr lang="en-US" altLang="ja-JP" sz="1600" dirty="0" err="1"/>
              <a:t>Neddermeyer</a:t>
            </a:r>
            <a:endParaRPr lang="en-US" altLang="ja-JP" sz="1600" dirty="0"/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4932040" y="262389"/>
            <a:ext cx="33634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600" dirty="0">
                <a:solidFill>
                  <a:srgbClr val="CC6600"/>
                </a:solidFill>
                <a:latin typeface="AR P丸ゴシック体E" pitchFamily="50" charset="-128"/>
                <a:ea typeface="AR P丸ゴシック体E" pitchFamily="50" charset="-128"/>
              </a:rPr>
              <a:t>ＳＴＭ像いろいろ</a:t>
            </a:r>
          </a:p>
        </p:txBody>
      </p:sp>
      <p:sp>
        <p:nvSpPr>
          <p:cNvPr id="33800" name="Text Box 12"/>
          <p:cNvSpPr txBox="1">
            <a:spLocks noChangeArrowheads="1"/>
          </p:cNvSpPr>
          <p:nvPr/>
        </p:nvSpPr>
        <p:spPr bwMode="auto">
          <a:xfrm>
            <a:off x="304800" y="5507038"/>
            <a:ext cx="2882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>
                <a:solidFill>
                  <a:srgbClr val="FF0000"/>
                </a:solidFill>
              </a:rPr>
              <a:t>個々の</a:t>
            </a:r>
            <a:r>
              <a:rPr lang="ja-JP" altLang="en-US" dirty="0" smtClean="0">
                <a:solidFill>
                  <a:srgbClr val="FF0000"/>
                </a:solidFill>
              </a:rPr>
              <a:t>原子が見える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33801" name="Text Box 13"/>
          <p:cNvSpPr txBox="1">
            <a:spLocks noChangeArrowheads="1"/>
          </p:cNvSpPr>
          <p:nvPr/>
        </p:nvSpPr>
        <p:spPr bwMode="auto">
          <a:xfrm>
            <a:off x="5775325" y="1773238"/>
            <a:ext cx="22669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>
                <a:solidFill>
                  <a:srgbClr val="FF0000"/>
                </a:solidFill>
              </a:rPr>
              <a:t>電子</a:t>
            </a:r>
            <a:r>
              <a:rPr lang="ja-JP" altLang="en-US" dirty="0" smtClean="0">
                <a:solidFill>
                  <a:srgbClr val="FF0000"/>
                </a:solidFill>
              </a:rPr>
              <a:t>雲が見える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33802" name="Picture 15" descr="Neddermey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92400"/>
            <a:ext cx="56388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1905000" y="685800"/>
            <a:ext cx="6003925" cy="3125788"/>
            <a:chOff x="0" y="0"/>
            <a:chExt cx="2284" cy="1969"/>
          </a:xfrm>
        </p:grpSpPr>
        <p:sp>
          <p:nvSpPr>
            <p:cNvPr id="3486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4862" name="Group 4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4863" name="Rectangle 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4864" name="Rectangle 6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ja-JP" altLang="ja-JP"/>
              </a:p>
            </p:txBody>
          </p:sp>
        </p:grpSp>
      </p:grpSp>
      <p:pic>
        <p:nvPicPr>
          <p:cNvPr id="34819" name="Picture 7" descr="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2819400" y="1143000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ＭＳ 明朝" charset="-128"/>
              </a:rPr>
              <a:t>トンネル効果の発見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914400" y="5276850"/>
            <a:ext cx="82296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latin typeface="Verdana" pitchFamily="34" charset="0"/>
              </a:rPr>
              <a:t> </a:t>
            </a:r>
          </a:p>
          <a:p>
            <a:pPr eaLnBrk="1" hangingPunct="1"/>
            <a:r>
              <a:rPr lang="ja-JP" altLang="en-US" sz="1400">
                <a:latin typeface="Verdana" pitchFamily="34" charset="0"/>
              </a:rPr>
              <a:t>　　     </a:t>
            </a:r>
            <a:r>
              <a:rPr lang="en-US" altLang="ja-JP" sz="1400">
                <a:latin typeface="Verdana" pitchFamily="34" charset="0"/>
              </a:rPr>
              <a:t>Japan                             USA                                     United Kingdom </a:t>
            </a: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         IBM                      General Electric Company         University of Cambridge </a:t>
            </a:r>
            <a:br>
              <a:rPr lang="en-US" altLang="ja-JP" sz="1400">
                <a:latin typeface="Verdana" pitchFamily="34" charset="0"/>
              </a:rPr>
            </a:br>
            <a:endParaRPr lang="en-US" altLang="ja-JP" sz="1400">
              <a:latin typeface="Verdana" pitchFamily="34" charset="0"/>
            </a:endParaRPr>
          </a:p>
          <a:p>
            <a:pPr eaLnBrk="1" hangingPunct="1"/>
            <a:r>
              <a:rPr lang="en-US" altLang="ja-JP" sz="1400">
                <a:latin typeface="Verdana" pitchFamily="34" charset="0"/>
              </a:rPr>
              <a:t>         b. 1925                        b. 1929                                       b. 1940</a:t>
            </a:r>
          </a:p>
        </p:txBody>
      </p:sp>
      <p:grpSp>
        <p:nvGrpSpPr>
          <p:cNvPr id="34822" name="Group 10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34857" name="Rectangle 11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4858" name="Group 12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4859" name="Rectangle 13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4860" name="Rectangle 1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endParaRPr lang="en-US" altLang="ja-JP" sz="700">
                  <a:latin typeface="Verdana" pitchFamily="34" charset="0"/>
                </a:endParaRPr>
              </a:p>
            </p:txBody>
          </p:sp>
        </p:grpSp>
      </p:grpSp>
      <p:grpSp>
        <p:nvGrpSpPr>
          <p:cNvPr id="34823" name="Group 15"/>
          <p:cNvGrpSpPr>
            <a:grpSpLocks/>
          </p:cNvGrpSpPr>
          <p:nvPr/>
        </p:nvGrpSpPr>
        <p:grpSpPr bwMode="auto">
          <a:xfrm>
            <a:off x="2743200" y="1752600"/>
            <a:ext cx="3625850" cy="3125788"/>
            <a:chOff x="0" y="0"/>
            <a:chExt cx="2284" cy="1969"/>
          </a:xfrm>
        </p:grpSpPr>
        <p:sp>
          <p:nvSpPr>
            <p:cNvPr id="34853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4854" name="Group 17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4855" name="Rectangle 18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4856" name="Rectangle 1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34824" name="Rectangle 20"/>
          <p:cNvSpPr>
            <a:spLocks noChangeArrowheads="1"/>
          </p:cNvSpPr>
          <p:nvPr/>
        </p:nvSpPr>
        <p:spPr bwMode="auto">
          <a:xfrm>
            <a:off x="1370013" y="5105400"/>
            <a:ext cx="1330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Leo Esaki </a:t>
            </a:r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34825" name="Group 21"/>
          <p:cNvGrpSpPr>
            <a:grpSpLocks/>
          </p:cNvGrpSpPr>
          <p:nvPr/>
        </p:nvGrpSpPr>
        <p:grpSpPr bwMode="auto">
          <a:xfrm>
            <a:off x="2590800" y="1828800"/>
            <a:ext cx="3625850" cy="3125788"/>
            <a:chOff x="0" y="0"/>
            <a:chExt cx="2284" cy="1969"/>
          </a:xfrm>
        </p:grpSpPr>
        <p:sp>
          <p:nvSpPr>
            <p:cNvPr id="34849" name="Rectangle 22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4850" name="Group 23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4851" name="Rectangle 24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4852" name="Rectangle 25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34826" name="Rectangle 26"/>
          <p:cNvSpPr>
            <a:spLocks noChangeArrowheads="1"/>
          </p:cNvSpPr>
          <p:nvPr/>
        </p:nvSpPr>
        <p:spPr bwMode="auto">
          <a:xfrm>
            <a:off x="3502025" y="5073650"/>
            <a:ext cx="167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Ivar Giaever </a:t>
            </a:r>
            <a:endParaRPr lang="en-US" altLang="ja-JP" sz="1600">
              <a:latin typeface="Verdana" pitchFamily="34" charset="0"/>
            </a:endParaRPr>
          </a:p>
        </p:txBody>
      </p:sp>
      <p:grpSp>
        <p:nvGrpSpPr>
          <p:cNvPr id="34827" name="Group 27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34845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4846" name="Group 29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4847" name="Rectangle 3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4848" name="Rectangle 31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ja-JP"/>
              </a:p>
            </p:txBody>
          </p:sp>
        </p:grpSp>
      </p:grpSp>
      <p:sp>
        <p:nvSpPr>
          <p:cNvPr id="34828" name="Rectangle 32"/>
          <p:cNvSpPr>
            <a:spLocks noChangeArrowheads="1"/>
          </p:cNvSpPr>
          <p:nvPr/>
        </p:nvSpPr>
        <p:spPr bwMode="auto">
          <a:xfrm>
            <a:off x="5672138" y="5057775"/>
            <a:ext cx="28622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>
                <a:latin typeface="Verdana" pitchFamily="34" charset="0"/>
              </a:rPr>
              <a:t>      Brian D. Josephson </a:t>
            </a:r>
          </a:p>
          <a:p>
            <a:endParaRPr lang="en-US" altLang="ja-JP" sz="1600">
              <a:latin typeface="Verdana" pitchFamily="34" charset="0"/>
            </a:endParaRPr>
          </a:p>
        </p:txBody>
      </p:sp>
      <p:pic>
        <p:nvPicPr>
          <p:cNvPr id="34829" name="Picture 33" descr="esa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78025"/>
            <a:ext cx="2163763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34" descr="giae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78025"/>
            <a:ext cx="2163763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35" descr="joseph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1637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32" name="Group 36"/>
          <p:cNvGrpSpPr>
            <a:grpSpLocks/>
          </p:cNvGrpSpPr>
          <p:nvPr/>
        </p:nvGrpSpPr>
        <p:grpSpPr bwMode="auto">
          <a:xfrm>
            <a:off x="2606675" y="1866900"/>
            <a:ext cx="3625850" cy="3125788"/>
            <a:chOff x="0" y="0"/>
            <a:chExt cx="2284" cy="1969"/>
          </a:xfrm>
        </p:grpSpPr>
        <p:sp>
          <p:nvSpPr>
            <p:cNvPr id="34841" name="Rectangle 37"/>
            <p:cNvSpPr>
              <a:spLocks noChangeArrowheads="1"/>
            </p:cNvSpPr>
            <p:nvPr/>
          </p:nvSpPr>
          <p:spPr bwMode="auto">
            <a:xfrm>
              <a:off x="0" y="0"/>
              <a:ext cx="2284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34842" name="Group 38"/>
            <p:cNvGrpSpPr>
              <a:grpSpLocks/>
            </p:cNvGrpSpPr>
            <p:nvPr/>
          </p:nvGrpSpPr>
          <p:grpSpPr bwMode="auto">
            <a:xfrm>
              <a:off x="0" y="0"/>
              <a:ext cx="2025" cy="1969"/>
              <a:chOff x="0" y="1969"/>
              <a:chExt cx="2025" cy="1969"/>
            </a:xfrm>
          </p:grpSpPr>
          <p:sp>
            <p:nvSpPr>
              <p:cNvPr id="34843" name="Rectangle 39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34844" name="Rectangle 40"/>
              <p:cNvSpPr>
                <a:spLocks noChangeArrowheads="1"/>
              </p:cNvSpPr>
              <p:nvPr/>
            </p:nvSpPr>
            <p:spPr bwMode="auto">
              <a:xfrm>
                <a:off x="0" y="1969"/>
                <a:ext cx="2025" cy="1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altLang="ja-JP" sz="700">
                    <a:latin typeface="Verdana" pitchFamily="34" charset="0"/>
                  </a:rPr>
                  <a:t>  </a:t>
                </a:r>
                <a:r>
                  <a:rPr lang="en-US" altLang="ja-JP" sz="700"/>
                  <a:t>   </a:t>
                </a:r>
                <a:r>
                  <a:rPr lang="en-US" altLang="ja-JP" sz="700">
                    <a:latin typeface="Verdana" pitchFamily="34" charset="0"/>
                  </a:rPr>
                  <a:t> </a:t>
                </a:r>
              </a:p>
            </p:txBody>
          </p:sp>
        </p:grpSp>
      </p:grpSp>
      <p:pic>
        <p:nvPicPr>
          <p:cNvPr id="34833" name="Picture 41" descr="quar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42" descr="hal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0815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43" descr="quar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6" name="Rectangle 44"/>
          <p:cNvSpPr>
            <a:spLocks noChangeArrowheads="1"/>
          </p:cNvSpPr>
          <p:nvPr/>
        </p:nvSpPr>
        <p:spPr bwMode="auto">
          <a:xfrm>
            <a:off x="1154113" y="1644650"/>
            <a:ext cx="1208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半導体内で</a:t>
            </a:r>
          </a:p>
        </p:txBody>
      </p:sp>
      <p:sp>
        <p:nvSpPr>
          <p:cNvPr id="34837" name="Rectangle 45"/>
          <p:cNvSpPr>
            <a:spLocks noChangeArrowheads="1"/>
          </p:cNvSpPr>
          <p:nvPr/>
        </p:nvSpPr>
        <p:spPr bwMode="auto">
          <a:xfrm>
            <a:off x="3387725" y="1644650"/>
            <a:ext cx="1412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超伝導体内で</a:t>
            </a:r>
          </a:p>
        </p:txBody>
      </p:sp>
      <p:sp>
        <p:nvSpPr>
          <p:cNvPr id="34838" name="Rectangle 46"/>
          <p:cNvSpPr>
            <a:spLocks noChangeArrowheads="1"/>
          </p:cNvSpPr>
          <p:nvPr/>
        </p:nvSpPr>
        <p:spPr bwMode="auto">
          <a:xfrm>
            <a:off x="5407025" y="1644650"/>
            <a:ext cx="305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 b="1">
                <a:ea typeface="ＭＳ 明朝" charset="-128"/>
              </a:rPr>
              <a:t>ジョセフソン効果の理論的予測</a:t>
            </a:r>
          </a:p>
        </p:txBody>
      </p:sp>
      <p:sp>
        <p:nvSpPr>
          <p:cNvPr id="34839" name="Line 47"/>
          <p:cNvSpPr>
            <a:spLocks noChangeShapeType="1"/>
          </p:cNvSpPr>
          <p:nvPr/>
        </p:nvSpPr>
        <p:spPr bwMode="auto">
          <a:xfrm>
            <a:off x="1676400" y="1143000"/>
            <a:ext cx="744061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840" name="Rectangle 48"/>
          <p:cNvSpPr>
            <a:spLocks noChangeArrowheads="1"/>
          </p:cNvSpPr>
          <p:nvPr/>
        </p:nvSpPr>
        <p:spPr bwMode="auto">
          <a:xfrm>
            <a:off x="2438400" y="685800"/>
            <a:ext cx="4049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3366"/>
                </a:solidFill>
                <a:latin typeface="Arial" charset="0"/>
              </a:rPr>
              <a:t>The Nobel Prize in Physics 1973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13" y="44450"/>
            <a:ext cx="7543800" cy="609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次元 気体</a:t>
            </a:r>
            <a:r>
              <a:rPr lang="en-US" altLang="ja-JP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ja-JP" altLang="en-US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液体 相転移</a:t>
            </a: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228600" y="764704"/>
            <a:ext cx="8686800" cy="0"/>
          </a:xfrm>
          <a:prstGeom prst="line">
            <a:avLst/>
          </a:prstGeom>
          <a:noFill/>
          <a:ln w="50800" cmpd="thickThin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35844" name="Picture 4" descr="ga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17625"/>
            <a:ext cx="39782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356100" y="2276872"/>
            <a:ext cx="3222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</a:rPr>
              <a:t>Cs </a:t>
            </a:r>
            <a:r>
              <a:rPr lang="ja-JP" altLang="en-US" dirty="0" smtClean="0">
                <a:solidFill>
                  <a:srgbClr val="000000"/>
                </a:solidFill>
              </a:rPr>
              <a:t>吸着量</a:t>
            </a:r>
            <a:r>
              <a:rPr lang="en-US" altLang="ja-JP" dirty="0" smtClean="0">
                <a:solidFill>
                  <a:srgbClr val="000000"/>
                </a:solidFill>
              </a:rPr>
              <a:t>=0.01 </a:t>
            </a:r>
            <a:r>
              <a:rPr lang="ja-JP" altLang="en-US" dirty="0" smtClean="0">
                <a:solidFill>
                  <a:srgbClr val="000000"/>
                </a:solidFill>
              </a:rPr>
              <a:t>原子層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4427984" y="1548081"/>
            <a:ext cx="205376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ja-JP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次元気体</a:t>
            </a:r>
            <a:endParaRPr lang="en-US" altLang="ja-JP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2806265" y="5220489"/>
            <a:ext cx="205376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ja-JP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次元液体</a:t>
            </a:r>
            <a:endParaRPr lang="en-US" altLang="ja-JP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691680" y="5805264"/>
            <a:ext cx="3222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</a:rPr>
              <a:t>Cs </a:t>
            </a:r>
            <a:r>
              <a:rPr lang="ja-JP" altLang="en-US" dirty="0" smtClean="0">
                <a:solidFill>
                  <a:srgbClr val="000000"/>
                </a:solidFill>
              </a:rPr>
              <a:t>吸着量</a:t>
            </a:r>
            <a:r>
              <a:rPr lang="en-US" altLang="ja-JP" dirty="0" smtClean="0">
                <a:solidFill>
                  <a:srgbClr val="000000"/>
                </a:solidFill>
              </a:rPr>
              <a:t>=0.08 </a:t>
            </a:r>
            <a:r>
              <a:rPr lang="ja-JP" altLang="en-US" dirty="0" smtClean="0">
                <a:solidFill>
                  <a:srgbClr val="000000"/>
                </a:solidFill>
              </a:rPr>
              <a:t>原子層</a:t>
            </a:r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>
            <a:off x="4572000" y="3141663"/>
            <a:ext cx="4176713" cy="0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4572000" y="3141663"/>
            <a:ext cx="1588" cy="16557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>
            <a:off x="1282700" y="4797425"/>
            <a:ext cx="3289300" cy="1588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 type="oval" w="sm" len="sm"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3022" name="Picture 14" descr="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20800"/>
            <a:ext cx="397668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15" descr="liquid-2-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44900"/>
            <a:ext cx="30241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73463"/>
            <a:ext cx="168275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995738" y="4149725"/>
            <a:ext cx="21590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 flipV="1">
            <a:off x="4211638" y="3568700"/>
            <a:ext cx="874712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211638" y="4365625"/>
            <a:ext cx="868362" cy="885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323850" y="807095"/>
            <a:ext cx="7737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</a:rPr>
              <a:t>Cs </a:t>
            </a:r>
            <a:r>
              <a:rPr lang="ja-JP" altLang="en-US" dirty="0">
                <a:solidFill>
                  <a:srgbClr val="000000"/>
                </a:solidFill>
              </a:rPr>
              <a:t>吸着原子 </a:t>
            </a:r>
            <a:r>
              <a:rPr lang="en-US" altLang="ja-JP" dirty="0">
                <a:solidFill>
                  <a:srgbClr val="000000"/>
                </a:solidFill>
              </a:rPr>
              <a:t>on Si(111)-√3×√3-Ag </a:t>
            </a:r>
            <a:r>
              <a:rPr lang="ja-JP" altLang="en-US" dirty="0">
                <a:solidFill>
                  <a:srgbClr val="000000"/>
                </a:solidFill>
              </a:rPr>
              <a:t>表面 </a:t>
            </a:r>
            <a:r>
              <a:rPr lang="en-US" altLang="ja-JP" dirty="0" smtClean="0">
                <a:solidFill>
                  <a:srgbClr val="000000"/>
                </a:solidFill>
              </a:rPr>
              <a:t>⇒ </a:t>
            </a:r>
            <a:r>
              <a:rPr lang="en-US" altLang="ja-JP" dirty="0">
                <a:solidFill>
                  <a:srgbClr val="000000"/>
                </a:solidFill>
              </a:rPr>
              <a:t>STM at 65 K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420266" y="44624"/>
            <a:ext cx="3814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2"/>
                </a:solidFill>
              </a:rPr>
              <a:t>C. Liu, et al., </a:t>
            </a:r>
          </a:p>
          <a:p>
            <a:r>
              <a:rPr lang="en-US" altLang="ja-JP" sz="2000" dirty="0" smtClean="0">
                <a:solidFill>
                  <a:schemeClr val="bg2"/>
                </a:solidFill>
              </a:rPr>
              <a:t>Phys. Rev. B </a:t>
            </a:r>
            <a:r>
              <a:rPr lang="en-US" altLang="ja-JP" sz="2000" dirty="0">
                <a:solidFill>
                  <a:schemeClr val="bg2"/>
                </a:solidFill>
              </a:rPr>
              <a:t>71, </a:t>
            </a:r>
            <a:r>
              <a:rPr lang="en-US" altLang="ja-JP" sz="2000" dirty="0" smtClean="0">
                <a:solidFill>
                  <a:schemeClr val="bg2"/>
                </a:solidFill>
              </a:rPr>
              <a:t>041310(R) (2005)</a:t>
            </a:r>
            <a:endParaRPr kumimoji="1" lang="ja-JP" alt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 animBg="1"/>
      <p:bldP spid="43018" grpId="0"/>
      <p:bldP spid="43019" grpId="0" animBg="1"/>
      <p:bldP spid="43020" grpId="0" animBg="1"/>
      <p:bldP spid="43021" grpId="0" animBg="1"/>
      <p:bldP spid="43025" grpId="0" animBg="1"/>
      <p:bldP spid="43026" grpId="0" animBg="1"/>
      <p:bldP spid="430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44450"/>
            <a:ext cx="5683250" cy="609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ja-JP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次元 液体</a:t>
            </a:r>
            <a:r>
              <a:rPr lang="en-US" altLang="ja-JP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ja-JP" altLang="en-US" sz="360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固体 相転移</a:t>
            </a: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228600" y="692150"/>
            <a:ext cx="8686800" cy="0"/>
          </a:xfrm>
          <a:prstGeom prst="line">
            <a:avLst/>
          </a:prstGeom>
          <a:noFill/>
          <a:ln w="50800" cmpd="thickThin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180754" y="1109663"/>
            <a:ext cx="2951518" cy="4373534"/>
            <a:chOff x="118" y="760"/>
            <a:chExt cx="1943" cy="2880"/>
          </a:xfrm>
        </p:grpSpPr>
        <p:grpSp>
          <p:nvGrpSpPr>
            <p:cNvPr id="36901" name="Group 5"/>
            <p:cNvGrpSpPr>
              <a:grpSpLocks/>
            </p:cNvGrpSpPr>
            <p:nvPr/>
          </p:nvGrpSpPr>
          <p:grpSpPr bwMode="auto">
            <a:xfrm>
              <a:off x="118" y="2632"/>
              <a:ext cx="1008" cy="1008"/>
              <a:chOff x="720" y="2736"/>
              <a:chExt cx="1192" cy="1192"/>
            </a:xfrm>
          </p:grpSpPr>
          <p:pic>
            <p:nvPicPr>
              <p:cNvPr id="36905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2784"/>
                <a:ext cx="1144" cy="1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906" name="Text Box 7"/>
              <p:cNvSpPr txBox="1">
                <a:spLocks noChangeArrowheads="1"/>
              </p:cNvSpPr>
              <p:nvPr/>
            </p:nvSpPr>
            <p:spPr bwMode="auto">
              <a:xfrm>
                <a:off x="720" y="2736"/>
                <a:ext cx="480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800">
                    <a:solidFill>
                      <a:srgbClr val="000000"/>
                    </a:solidFill>
                  </a:rPr>
                  <a:t>FT</a:t>
                </a:r>
              </a:p>
            </p:txBody>
          </p:sp>
        </p:grpSp>
        <p:pic>
          <p:nvPicPr>
            <p:cNvPr id="3690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760"/>
              <a:ext cx="1740" cy="1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904" name="Rectangle 10"/>
            <p:cNvSpPr>
              <a:spLocks noChangeArrowheads="1"/>
            </p:cNvSpPr>
            <p:nvPr/>
          </p:nvSpPr>
          <p:spPr bwMode="auto">
            <a:xfrm>
              <a:off x="1092" y="2619"/>
              <a:ext cx="969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rgbClr val="000000"/>
                  </a:solidFill>
                </a:rPr>
                <a:t>0.09 </a:t>
              </a:r>
              <a:r>
                <a:rPr lang="ja-JP" altLang="en-US" sz="2000" b="1" dirty="0" smtClean="0">
                  <a:solidFill>
                    <a:srgbClr val="000000"/>
                  </a:solidFill>
                </a:rPr>
                <a:t>原子層</a:t>
              </a:r>
              <a:endParaRPr lang="en-US" altLang="ja-JP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3132041" y="1100138"/>
            <a:ext cx="2983985" cy="4777479"/>
            <a:chOff x="1968" y="624"/>
            <a:chExt cx="1964" cy="3146"/>
          </a:xfrm>
        </p:grpSpPr>
        <p:grpSp>
          <p:nvGrpSpPr>
            <p:cNvPr id="36895" name="Group 12"/>
            <p:cNvGrpSpPr>
              <a:grpSpLocks/>
            </p:cNvGrpSpPr>
            <p:nvPr/>
          </p:nvGrpSpPr>
          <p:grpSpPr bwMode="auto">
            <a:xfrm>
              <a:off x="1968" y="2496"/>
              <a:ext cx="1008" cy="1008"/>
              <a:chOff x="2592" y="2784"/>
              <a:chExt cx="1192" cy="1192"/>
            </a:xfrm>
          </p:grpSpPr>
          <p:pic>
            <p:nvPicPr>
              <p:cNvPr id="36899" name="Picture 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2832"/>
                <a:ext cx="1144" cy="1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900" name="Text Box 14"/>
              <p:cNvSpPr txBox="1">
                <a:spLocks noChangeArrowheads="1"/>
              </p:cNvSpPr>
              <p:nvPr/>
            </p:nvSpPr>
            <p:spPr bwMode="auto">
              <a:xfrm>
                <a:off x="2592" y="2784"/>
                <a:ext cx="480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800">
                    <a:solidFill>
                      <a:srgbClr val="000000"/>
                    </a:solidFill>
                  </a:rPr>
                  <a:t>FT</a:t>
                </a:r>
              </a:p>
            </p:txBody>
          </p:sp>
        </p:grpSp>
        <p:sp>
          <p:nvSpPr>
            <p:cNvPr id="44047" name="Rectangle 15"/>
            <p:cNvSpPr>
              <a:spLocks noChangeArrowheads="1"/>
            </p:cNvSpPr>
            <p:nvPr/>
          </p:nvSpPr>
          <p:spPr bwMode="auto">
            <a:xfrm>
              <a:off x="2157" y="3466"/>
              <a:ext cx="729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中間相</a:t>
              </a:r>
              <a:endParaRPr lang="en-US" altLang="ja-JP" sz="1600" dirty="0">
                <a:solidFill>
                  <a:srgbClr val="000000"/>
                </a:solidFill>
              </a:endParaRPr>
            </a:p>
          </p:txBody>
        </p:sp>
        <p:pic>
          <p:nvPicPr>
            <p:cNvPr id="36897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624"/>
              <a:ext cx="1739" cy="1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98" name="Rectangle 17"/>
            <p:cNvSpPr>
              <a:spLocks noChangeArrowheads="1"/>
            </p:cNvSpPr>
            <p:nvPr/>
          </p:nvSpPr>
          <p:spPr bwMode="auto">
            <a:xfrm>
              <a:off x="2963" y="2496"/>
              <a:ext cx="969" cy="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rgbClr val="000000"/>
                  </a:solidFill>
                </a:rPr>
                <a:t>0.12 </a:t>
              </a:r>
              <a:r>
                <a:rPr lang="ja-JP" altLang="en-US" sz="2000" b="1" dirty="0" smtClean="0">
                  <a:solidFill>
                    <a:srgbClr val="000000"/>
                  </a:solidFill>
                </a:rPr>
                <a:t>原子層</a:t>
              </a:r>
              <a:endParaRPr lang="en-US" altLang="ja-JP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4050" name="Group 18"/>
          <p:cNvGrpSpPr>
            <a:grpSpLocks/>
          </p:cNvGrpSpPr>
          <p:nvPr/>
        </p:nvGrpSpPr>
        <p:grpSpPr bwMode="auto">
          <a:xfrm>
            <a:off x="6011860" y="1116013"/>
            <a:ext cx="3097226" cy="4760773"/>
            <a:chOff x="3744" y="624"/>
            <a:chExt cx="2039" cy="3136"/>
          </a:xfrm>
        </p:grpSpPr>
        <p:grpSp>
          <p:nvGrpSpPr>
            <p:cNvPr id="36889" name="Group 19"/>
            <p:cNvGrpSpPr>
              <a:grpSpLocks/>
            </p:cNvGrpSpPr>
            <p:nvPr/>
          </p:nvGrpSpPr>
          <p:grpSpPr bwMode="auto">
            <a:xfrm>
              <a:off x="3792" y="2496"/>
              <a:ext cx="1008" cy="1008"/>
              <a:chOff x="4128" y="2832"/>
              <a:chExt cx="1192" cy="1192"/>
            </a:xfrm>
          </p:grpSpPr>
          <p:pic>
            <p:nvPicPr>
              <p:cNvPr id="36893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2880"/>
                <a:ext cx="1144" cy="1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894" name="Text Box 21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480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800">
                    <a:solidFill>
                      <a:srgbClr val="000000"/>
                    </a:solidFill>
                  </a:rPr>
                  <a:t>FT</a:t>
                </a:r>
              </a:p>
            </p:txBody>
          </p:sp>
        </p:grpSp>
        <p:sp>
          <p:nvSpPr>
            <p:cNvPr id="44054" name="Rectangle 22"/>
            <p:cNvSpPr>
              <a:spLocks noChangeArrowheads="1"/>
            </p:cNvSpPr>
            <p:nvPr/>
          </p:nvSpPr>
          <p:spPr bwMode="auto">
            <a:xfrm>
              <a:off x="3744" y="3456"/>
              <a:ext cx="729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固体相</a:t>
              </a:r>
              <a:endParaRPr lang="en-US" altLang="ja-JP" sz="1600" dirty="0">
                <a:solidFill>
                  <a:srgbClr val="000000"/>
                </a:solidFill>
              </a:endParaRPr>
            </a:p>
          </p:txBody>
        </p:sp>
        <p:pic>
          <p:nvPicPr>
            <p:cNvPr id="36891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624"/>
              <a:ext cx="1740" cy="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92" name="Rectangle 24"/>
            <p:cNvSpPr>
              <a:spLocks noChangeArrowheads="1"/>
            </p:cNvSpPr>
            <p:nvPr/>
          </p:nvSpPr>
          <p:spPr bwMode="auto">
            <a:xfrm>
              <a:off x="4814" y="2496"/>
              <a:ext cx="969" cy="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rgbClr val="000000"/>
                  </a:solidFill>
                </a:rPr>
                <a:t>0.14 </a:t>
              </a:r>
              <a:r>
                <a:rPr lang="ja-JP" altLang="en-US" sz="2000" b="1" dirty="0" smtClean="0">
                  <a:solidFill>
                    <a:srgbClr val="000000"/>
                  </a:solidFill>
                </a:rPr>
                <a:t>原子層</a:t>
              </a:r>
              <a:endParaRPr lang="en-US" altLang="ja-JP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4057" name="Group 25"/>
          <p:cNvGrpSpPr>
            <a:grpSpLocks/>
          </p:cNvGrpSpPr>
          <p:nvPr/>
        </p:nvGrpSpPr>
        <p:grpSpPr bwMode="auto">
          <a:xfrm>
            <a:off x="211138" y="5732474"/>
            <a:ext cx="8323262" cy="504826"/>
            <a:chOff x="133" y="3666"/>
            <a:chExt cx="5243" cy="318"/>
          </a:xfrm>
        </p:grpSpPr>
        <p:sp>
          <p:nvSpPr>
            <p:cNvPr id="36887" name="AutoShape 26"/>
            <p:cNvSpPr>
              <a:spLocks noChangeArrowheads="1"/>
            </p:cNvSpPr>
            <p:nvPr/>
          </p:nvSpPr>
          <p:spPr bwMode="auto">
            <a:xfrm>
              <a:off x="144" y="3696"/>
              <a:ext cx="5232" cy="288"/>
            </a:xfrm>
            <a:prstGeom prst="rightArrow">
              <a:avLst>
                <a:gd name="adj1" fmla="val 66667"/>
                <a:gd name="adj2" fmla="val 65265"/>
              </a:avLst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888" name="Text Box 27"/>
            <p:cNvSpPr txBox="1">
              <a:spLocks noChangeArrowheads="1"/>
            </p:cNvSpPr>
            <p:nvPr/>
          </p:nvSpPr>
          <p:spPr bwMode="auto">
            <a:xfrm>
              <a:off x="133" y="3666"/>
              <a:ext cx="224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dirty="0" smtClean="0">
                  <a:solidFill>
                    <a:srgbClr val="000000"/>
                  </a:solidFill>
                </a:rPr>
                <a:t>　</a:t>
              </a:r>
              <a:r>
                <a:rPr lang="ja-JP" altLang="en-US" sz="2000" dirty="0" smtClean="0">
                  <a:latin typeface="AR P丸ゴシック体M" pitchFamily="50" charset="-128"/>
                  <a:ea typeface="AR P丸ゴシック体M" pitchFamily="50" charset="-128"/>
                </a:rPr>
                <a:t>結晶化</a:t>
              </a:r>
              <a:r>
                <a:rPr lang="en-US" altLang="ja-JP" sz="2000" dirty="0" smtClean="0">
                  <a:latin typeface="AR P丸ゴシック体M" pitchFamily="50" charset="-128"/>
                  <a:ea typeface="AR P丸ゴシック体M" pitchFamily="50" charset="-128"/>
                </a:rPr>
                <a:t> (</a:t>
              </a:r>
              <a:r>
                <a:rPr lang="ja-JP" altLang="en-US" sz="2000" dirty="0" smtClean="0">
                  <a:latin typeface="AR P丸ゴシック体M" pitchFamily="50" charset="-128"/>
                  <a:ea typeface="AR P丸ゴシック体M" pitchFamily="50" charset="-128"/>
                </a:rPr>
                <a:t>核形成と成長過程</a:t>
              </a:r>
              <a:r>
                <a:rPr lang="en-US" altLang="ja-JP" sz="2000" dirty="0" smtClean="0">
                  <a:latin typeface="AR P丸ゴシック体M" pitchFamily="50" charset="-128"/>
                  <a:ea typeface="AR P丸ゴシック体M" pitchFamily="50" charset="-128"/>
                </a:rPr>
                <a:t>)</a:t>
              </a:r>
              <a:endParaRPr lang="en-US" altLang="ja-JP" sz="2000" dirty="0">
                <a:latin typeface="AR P丸ゴシック体M" pitchFamily="50" charset="-128"/>
                <a:ea typeface="AR P丸ゴシック体M" pitchFamily="50" charset="-128"/>
              </a:endParaRPr>
            </a:p>
          </p:txBody>
        </p:sp>
      </p:grpSp>
      <p:grpSp>
        <p:nvGrpSpPr>
          <p:cNvPr id="44060" name="Group 28"/>
          <p:cNvGrpSpPr>
            <a:grpSpLocks/>
          </p:cNvGrpSpPr>
          <p:nvPr/>
        </p:nvGrpSpPr>
        <p:grpSpPr bwMode="auto">
          <a:xfrm>
            <a:off x="609600" y="6211888"/>
            <a:ext cx="8305800" cy="457200"/>
            <a:chOff x="384" y="3974"/>
            <a:chExt cx="5232" cy="288"/>
          </a:xfrm>
        </p:grpSpPr>
        <p:sp>
          <p:nvSpPr>
            <p:cNvPr id="36885" name="AutoShape 29"/>
            <p:cNvSpPr>
              <a:spLocks noChangeArrowheads="1"/>
            </p:cNvSpPr>
            <p:nvPr/>
          </p:nvSpPr>
          <p:spPr bwMode="auto">
            <a:xfrm rot="10800000">
              <a:off x="384" y="3974"/>
              <a:ext cx="5232" cy="288"/>
            </a:xfrm>
            <a:prstGeom prst="rightArrow">
              <a:avLst>
                <a:gd name="adj1" fmla="val 66667"/>
                <a:gd name="adj2" fmla="val 65265"/>
              </a:avLst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886" name="Text Box 30"/>
            <p:cNvSpPr txBox="1">
              <a:spLocks noChangeArrowheads="1"/>
            </p:cNvSpPr>
            <p:nvPr/>
          </p:nvSpPr>
          <p:spPr bwMode="auto">
            <a:xfrm>
              <a:off x="3651" y="4010"/>
              <a:ext cx="150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2000" dirty="0" smtClean="0"/>
                <a:t>融解</a:t>
              </a:r>
              <a:r>
                <a:rPr lang="en-US" altLang="ja-JP" sz="2000" dirty="0" smtClean="0"/>
                <a:t> (</a:t>
              </a:r>
              <a:r>
                <a:rPr lang="ja-JP" altLang="en-US" sz="2000" dirty="0" smtClean="0"/>
                <a:t>２次元結晶の</a:t>
              </a:r>
              <a:r>
                <a:rPr lang="en-US" altLang="ja-JP" sz="2000" dirty="0" smtClean="0"/>
                <a:t>)</a:t>
              </a:r>
              <a:endParaRPr lang="en-US" altLang="ja-JP" sz="2000" dirty="0"/>
            </a:p>
          </p:txBody>
        </p:sp>
      </p:grpSp>
      <p:sp>
        <p:nvSpPr>
          <p:cNvPr id="44063" name="Line 31"/>
          <p:cNvSpPr>
            <a:spLocks noChangeShapeType="1"/>
          </p:cNvSpPr>
          <p:nvPr/>
        </p:nvSpPr>
        <p:spPr bwMode="auto">
          <a:xfrm>
            <a:off x="8216900" y="3327400"/>
            <a:ext cx="120650" cy="25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064" name="Line 32"/>
          <p:cNvSpPr>
            <a:spLocks noChangeShapeType="1"/>
          </p:cNvSpPr>
          <p:nvPr/>
        </p:nvSpPr>
        <p:spPr bwMode="auto">
          <a:xfrm>
            <a:off x="8242300" y="3429000"/>
            <a:ext cx="120650" cy="25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065" name="Line 33"/>
          <p:cNvSpPr>
            <a:spLocks noChangeShapeType="1"/>
          </p:cNvSpPr>
          <p:nvPr/>
        </p:nvSpPr>
        <p:spPr bwMode="auto">
          <a:xfrm>
            <a:off x="8215313" y="3327400"/>
            <a:ext cx="30162" cy="1047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066" name="Line 34"/>
          <p:cNvSpPr>
            <a:spLocks noChangeShapeType="1"/>
          </p:cNvSpPr>
          <p:nvPr/>
        </p:nvSpPr>
        <p:spPr bwMode="auto">
          <a:xfrm>
            <a:off x="8332788" y="3351213"/>
            <a:ext cx="30162" cy="1047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4067" name="Picture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340225"/>
            <a:ext cx="89376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8134350" y="3251200"/>
            <a:ext cx="295275" cy="295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7812088" y="5348288"/>
            <a:ext cx="12493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√</a:t>
            </a:r>
            <a:r>
              <a:rPr lang="en-US" altLang="zh-CN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r>
              <a:rPr lang="en-US" altLang="ja-JP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×√</a:t>
            </a:r>
            <a:r>
              <a:rPr lang="en-US" altLang="zh-CN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21</a:t>
            </a:r>
            <a:endParaRPr lang="en-US" altLang="ja-JP" sz="1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4070" name="Line 38"/>
          <p:cNvSpPr>
            <a:spLocks noChangeShapeType="1"/>
          </p:cNvSpPr>
          <p:nvPr/>
        </p:nvSpPr>
        <p:spPr bwMode="auto">
          <a:xfrm flipH="1">
            <a:off x="7810500" y="3536950"/>
            <a:ext cx="323850" cy="809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071" name="Line 39"/>
          <p:cNvSpPr>
            <a:spLocks noChangeShapeType="1"/>
          </p:cNvSpPr>
          <p:nvPr/>
        </p:nvSpPr>
        <p:spPr bwMode="auto">
          <a:xfrm>
            <a:off x="8434388" y="3552825"/>
            <a:ext cx="260350" cy="7985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4072" name="Picture 4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260350"/>
            <a:ext cx="187325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3" name="Picture 4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0350"/>
            <a:ext cx="1871663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84" name="Text Box 42"/>
          <p:cNvSpPr txBox="1">
            <a:spLocks noChangeArrowheads="1"/>
          </p:cNvSpPr>
          <p:nvPr/>
        </p:nvSpPr>
        <p:spPr bwMode="auto">
          <a:xfrm>
            <a:off x="2286000" y="620713"/>
            <a:ext cx="5037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>
                <a:solidFill>
                  <a:srgbClr val="000000"/>
                </a:solidFill>
              </a:rPr>
              <a:t>C. Liu, </a:t>
            </a:r>
            <a:r>
              <a:rPr lang="en-US" altLang="ja-JP" sz="2000" i="1">
                <a:solidFill>
                  <a:srgbClr val="000000"/>
                </a:solidFill>
              </a:rPr>
              <a:t>et al</a:t>
            </a:r>
            <a:r>
              <a:rPr lang="en-US" altLang="ja-JP" sz="2000">
                <a:solidFill>
                  <a:srgbClr val="000000"/>
                </a:solidFill>
              </a:rPr>
              <a:t>., Phys. Rev. B </a:t>
            </a:r>
            <a:r>
              <a:rPr lang="en-US" altLang="ja-JP" sz="2000" b="1">
                <a:solidFill>
                  <a:srgbClr val="000000"/>
                </a:solidFill>
              </a:rPr>
              <a:t>71</a:t>
            </a:r>
            <a:r>
              <a:rPr lang="en-US" altLang="ja-JP" sz="2000">
                <a:solidFill>
                  <a:srgbClr val="000000"/>
                </a:solidFill>
              </a:rPr>
              <a:t>,041310R (2005).</a:t>
            </a: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440065" y="5445224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液体相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4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4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63" grpId="0" animBg="1"/>
      <p:bldP spid="44064" grpId="0" animBg="1"/>
      <p:bldP spid="44065" grpId="0" animBg="1"/>
      <p:bldP spid="44066" grpId="0" animBg="1"/>
      <p:bldP spid="44068" grpId="0" animBg="1"/>
      <p:bldP spid="44069" grpId="0"/>
      <p:bldP spid="44070" grpId="0" animBg="1"/>
      <p:bldP spid="4407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3276600" cy="533400"/>
          </a:xfrm>
        </p:spPr>
        <p:txBody>
          <a:bodyPr/>
          <a:lstStyle/>
          <a:p>
            <a:pPr eaLnBrk="1" hangingPunct="1"/>
            <a:r>
              <a:rPr lang="en-US" altLang="ja-JP" sz="2800" b="1" smtClean="0">
                <a:latin typeface="HG丸ｺﾞｼｯｸM-PRO" pitchFamily="50" charset="-128"/>
                <a:ea typeface="HG丸ｺﾞｼｯｸM-PRO" pitchFamily="50" charset="-128"/>
              </a:rPr>
              <a:t>Binnig</a:t>
            </a:r>
            <a:r>
              <a:rPr lang="ja-JP" altLang="en-US" sz="2800" b="1" smtClean="0">
                <a:latin typeface="HG丸ｺﾞｼｯｸM-PRO" pitchFamily="50" charset="-128"/>
                <a:ea typeface="HG丸ｺﾞｼｯｸM-PRO" pitchFamily="50" charset="-128"/>
              </a:rPr>
              <a:t>と</a:t>
            </a:r>
            <a:r>
              <a:rPr lang="en-US" altLang="ja-JP" sz="2800" b="1" smtClean="0">
                <a:latin typeface="HG丸ｺﾞｼｯｸM-PRO" pitchFamily="50" charset="-128"/>
                <a:ea typeface="HG丸ｺﾞｼｯｸM-PRO" pitchFamily="50" charset="-128"/>
              </a:rPr>
              <a:t>Rohrer </a:t>
            </a:r>
            <a:r>
              <a:rPr lang="ja-JP" altLang="en-US" sz="2800" b="1" smtClean="0">
                <a:latin typeface="HG丸ｺﾞｼｯｸM-PRO" pitchFamily="50" charset="-128"/>
                <a:ea typeface="HG丸ｺﾞｼｯｸM-PRO" pitchFamily="50" charset="-128"/>
              </a:rPr>
              <a:t>の最初の</a:t>
            </a:r>
            <a:r>
              <a:rPr lang="en-US" altLang="ja-JP" sz="2800" b="1" smtClean="0">
                <a:latin typeface="HG丸ｺﾞｼｯｸM-PRO" pitchFamily="50" charset="-128"/>
                <a:ea typeface="HG丸ｺﾞｼｯｸM-PRO" pitchFamily="50" charset="-128"/>
              </a:rPr>
              <a:t>STM</a:t>
            </a:r>
            <a:r>
              <a:rPr lang="ja-JP" altLang="en-US" sz="2800" b="1" smtClean="0">
                <a:latin typeface="HG丸ｺﾞｼｯｸM-PRO" pitchFamily="50" charset="-128"/>
                <a:ea typeface="HG丸ｺﾞｼｯｸM-PRO" pitchFamily="50" charset="-128"/>
              </a:rPr>
              <a:t>装置</a:t>
            </a: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0" y="1066800"/>
            <a:ext cx="3200400" cy="0"/>
          </a:xfrm>
          <a:prstGeom prst="line">
            <a:avLst/>
          </a:prstGeom>
          <a:noFill/>
          <a:ln w="57150" cmpd="thinThick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37892" name="Picture 4" descr="Binn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2213"/>
            <a:ext cx="617220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Binn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6388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962400" y="2463800"/>
            <a:ext cx="121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 dirty="0">
                <a:solidFill>
                  <a:srgbClr val="FF0000"/>
                </a:solidFill>
              </a:rPr>
              <a:t>圧電結晶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089275" y="1371600"/>
            <a:ext cx="644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/>
              <a:t>探針</a:t>
            </a:r>
          </a:p>
          <a:p>
            <a:pPr eaLnBrk="1" hangingPunct="1"/>
            <a:r>
              <a:rPr lang="en-US" altLang="ja-JP" sz="1800" b="1"/>
              <a:t>Tip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257800" y="228600"/>
            <a:ext cx="644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/>
              <a:t>試料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4953000" y="2819400"/>
            <a:ext cx="444500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705600" y="4419600"/>
            <a:ext cx="1335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/>
              <a:t>尺取虫機構</a:t>
            </a: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 flipH="1" flipV="1">
            <a:off x="7010400" y="3810000"/>
            <a:ext cx="1016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5715000" y="5029200"/>
            <a:ext cx="32194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 dirty="0"/>
              <a:t>超伝導鉛のマイスナー効果に</a:t>
            </a:r>
          </a:p>
          <a:p>
            <a:pPr eaLnBrk="1" hangingPunct="1"/>
            <a:r>
              <a:rPr lang="ja-JP" altLang="en-US" sz="1800" b="1" dirty="0"/>
              <a:t>よって実験装置全体を</a:t>
            </a:r>
            <a:r>
              <a:rPr lang="ja-JP" altLang="en-US" sz="1800" b="1" dirty="0">
                <a:solidFill>
                  <a:srgbClr val="FF0000"/>
                </a:solidFill>
              </a:rPr>
              <a:t>浮上させ</a:t>
            </a:r>
          </a:p>
          <a:p>
            <a:pPr eaLnBrk="1" hangingPunct="1"/>
            <a:r>
              <a:rPr lang="ja-JP" altLang="en-US" sz="1800" b="1" dirty="0">
                <a:solidFill>
                  <a:srgbClr val="FF0000"/>
                </a:solidFill>
              </a:rPr>
              <a:t>て、除振した</a:t>
            </a:r>
            <a:r>
              <a:rPr lang="ja-JP" altLang="en-US" sz="1800" b="1" dirty="0"/>
              <a:t>。</a:t>
            </a: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2971800" y="5410200"/>
            <a:ext cx="990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2971800" y="5410200"/>
            <a:ext cx="1003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b="1"/>
              <a:t>永久磁石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447675" y="1268413"/>
            <a:ext cx="222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ea typeface="HG丸ｺﾞｼｯｸM-PRO" pitchFamily="50" charset="-128"/>
              </a:rPr>
              <a:t>大英博物館に展示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16020" y="2740858"/>
            <a:ext cx="15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kumimoji="1" lang="ja-JP" alt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ピエゾ素子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+mj-ea"/>
                <a:ea typeface="+mj-ea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ohr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0"/>
            <a:ext cx="6227762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3962400" cy="685800"/>
          </a:xfrm>
        </p:spPr>
        <p:txBody>
          <a:bodyPr/>
          <a:lstStyle/>
          <a:p>
            <a:pPr algn="l" eaLnBrk="1" hangingPunct="1"/>
            <a:r>
              <a:rPr lang="en-US" altLang="ja-JP" sz="2800" b="1" smtClean="0"/>
              <a:t>Heinrich Rohrer</a:t>
            </a:r>
            <a:br>
              <a:rPr lang="en-US" altLang="ja-JP" sz="2800" b="1" smtClean="0"/>
            </a:br>
            <a:r>
              <a:rPr lang="en-US" altLang="ja-JP" sz="2800" b="1" smtClean="0"/>
              <a:t>            visited us.</a:t>
            </a:r>
          </a:p>
        </p:txBody>
      </p:sp>
      <p:pic>
        <p:nvPicPr>
          <p:cNvPr id="38916" name="Picture 4" descr="Rohre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6263"/>
            <a:ext cx="5364163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3124200" y="3048000"/>
            <a:ext cx="228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rot="-5400000">
            <a:off x="4241800" y="4178300"/>
            <a:ext cx="228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>
            <a:off x="0" y="1143000"/>
            <a:ext cx="3657600" cy="0"/>
          </a:xfrm>
          <a:prstGeom prst="line">
            <a:avLst/>
          </a:prstGeom>
          <a:noFill/>
          <a:ln w="57150" cmpd="thinThick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692275" y="1196975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1994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1122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7881938" y="6211888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48323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3760788" y="228600"/>
            <a:ext cx="2971800" cy="914400"/>
          </a:xfrm>
          <a:noFill/>
        </p:spPr>
        <p:txBody>
          <a:bodyPr/>
          <a:lstStyle/>
          <a:p>
            <a:pPr algn="l" eaLnBrk="1" hangingPunct="1"/>
            <a:r>
              <a:rPr lang="en-US" altLang="ja-JP" sz="3200" b="1" smtClean="0">
                <a:latin typeface="HG丸ｺﾞｼｯｸM-PRO" pitchFamily="50" charset="-128"/>
                <a:ea typeface="HG丸ｺﾞｼｯｸM-PRO" pitchFamily="50" charset="-128"/>
              </a:rPr>
              <a:t>DNA</a:t>
            </a:r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152400" y="10668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40965" name="Group 5"/>
          <p:cNvGrpSpPr>
            <a:grpSpLocks/>
          </p:cNvGrpSpPr>
          <p:nvPr/>
        </p:nvGrpSpPr>
        <p:grpSpPr bwMode="auto">
          <a:xfrm>
            <a:off x="3995738" y="1125538"/>
            <a:ext cx="4973637" cy="3241675"/>
            <a:chOff x="0" y="720"/>
            <a:chExt cx="3133" cy="2042"/>
          </a:xfrm>
        </p:grpSpPr>
        <p:pic>
          <p:nvPicPr>
            <p:cNvPr id="40966" name="Picture 6" descr="DNA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3133" cy="2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7" name="Text Box 7"/>
            <p:cNvSpPr txBox="1">
              <a:spLocks noChangeArrowheads="1"/>
            </p:cNvSpPr>
            <p:nvPr/>
          </p:nvSpPr>
          <p:spPr bwMode="auto">
            <a:xfrm>
              <a:off x="119" y="801"/>
              <a:ext cx="7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2000" b="1"/>
                <a:t>チミン</a:t>
              </a:r>
            </a:p>
          </p:txBody>
        </p:sp>
        <p:sp>
          <p:nvSpPr>
            <p:cNvPr id="40968" name="Text Box 8"/>
            <p:cNvSpPr txBox="1">
              <a:spLocks noChangeArrowheads="1"/>
            </p:cNvSpPr>
            <p:nvPr/>
          </p:nvSpPr>
          <p:spPr bwMode="auto">
            <a:xfrm>
              <a:off x="87" y="1440"/>
              <a:ext cx="8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2000" b="1"/>
                <a:t>グアニン</a:t>
              </a:r>
            </a:p>
          </p:txBody>
        </p:sp>
        <p:sp>
          <p:nvSpPr>
            <p:cNvPr id="40969" name="Text Box 9"/>
            <p:cNvSpPr txBox="1">
              <a:spLocks noChangeArrowheads="1"/>
            </p:cNvSpPr>
            <p:nvPr/>
          </p:nvSpPr>
          <p:spPr bwMode="auto">
            <a:xfrm>
              <a:off x="1440" y="768"/>
              <a:ext cx="85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2000" b="1"/>
                <a:t>アデニン</a:t>
              </a:r>
            </a:p>
          </p:txBody>
        </p:sp>
        <p:sp>
          <p:nvSpPr>
            <p:cNvPr id="40970" name="Text Box 10"/>
            <p:cNvSpPr txBox="1">
              <a:spLocks noChangeArrowheads="1"/>
            </p:cNvSpPr>
            <p:nvPr/>
          </p:nvSpPr>
          <p:spPr bwMode="auto">
            <a:xfrm>
              <a:off x="1632" y="1008"/>
              <a:ext cx="7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2000" b="1"/>
                <a:t>シトシン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12863" y="-26988"/>
            <a:ext cx="2971800" cy="914401"/>
          </a:xfrm>
          <a:noFill/>
        </p:spPr>
        <p:txBody>
          <a:bodyPr/>
          <a:lstStyle/>
          <a:p>
            <a:pPr algn="l" eaLnBrk="1" hangingPunct="1"/>
            <a:r>
              <a:rPr lang="en-US" altLang="ja-JP" sz="2800" b="1" smtClean="0">
                <a:latin typeface="HG丸ｺﾞｼｯｸM-PRO" pitchFamily="50" charset="-128"/>
                <a:ea typeface="HG丸ｺﾞｼｯｸM-PRO" pitchFamily="50" charset="-128"/>
              </a:rPr>
              <a:t>DNA</a:t>
            </a:r>
            <a:r>
              <a:rPr lang="ja-JP" altLang="en-US" sz="2800" b="1" smtClean="0">
                <a:latin typeface="HG丸ｺﾞｼｯｸM-PRO" pitchFamily="50" charset="-128"/>
                <a:ea typeface="HG丸ｺﾞｼｯｸM-PRO" pitchFamily="50" charset="-128"/>
              </a:rPr>
              <a:t>の直接観察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00638"/>
            <a:ext cx="54102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 descr="DN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23068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DN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981075"/>
            <a:ext cx="3462337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284663" y="220663"/>
            <a:ext cx="1857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/>
              <a:t>P. G. Arscott, et al., </a:t>
            </a:r>
          </a:p>
          <a:p>
            <a:pPr eaLnBrk="1" hangingPunct="1"/>
            <a:r>
              <a:rPr lang="en-US" altLang="ja-JP" sz="1400" b="1"/>
              <a:t>Nature 339 (1989) 484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395536" y="4724400"/>
            <a:ext cx="22493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 dirty="0" smtClean="0"/>
              <a:t>透過電子顕微鏡像</a:t>
            </a:r>
            <a:endParaRPr lang="ja-JP" altLang="en-US" sz="2000" b="1" dirty="0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4925" y="811213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092950" y="549275"/>
            <a:ext cx="990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b="1"/>
              <a:t>STM</a:t>
            </a:r>
            <a:r>
              <a:rPr lang="ja-JP" altLang="en-US" sz="2000" b="1"/>
              <a:t>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135938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テキスト ボックス 4"/>
          <p:cNvSpPr txBox="1">
            <a:spLocks noChangeArrowheads="1"/>
          </p:cNvSpPr>
          <p:nvPr/>
        </p:nvSpPr>
        <p:spPr bwMode="auto">
          <a:xfrm>
            <a:off x="251520" y="323945"/>
            <a:ext cx="88280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１本鎖</a:t>
            </a:r>
            <a:r>
              <a:rPr lang="en-US" altLang="ja-JP" sz="3200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DNA</a:t>
            </a:r>
            <a:r>
              <a:rPr lang="ja-JP" altLang="en-US" sz="3200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の</a:t>
            </a:r>
            <a:r>
              <a:rPr lang="en-US" altLang="ja-JP" sz="3200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STM</a:t>
            </a:r>
            <a:r>
              <a:rPr lang="ja-JP" altLang="en-US" sz="3200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観察 </a:t>
            </a:r>
            <a:r>
              <a:rPr lang="en-US" altLang="ja-JP" sz="3200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―</a:t>
            </a:r>
            <a:r>
              <a:rPr lang="ja-JP" altLang="en-US" sz="3200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塩基配列の直接観察</a:t>
            </a:r>
            <a:r>
              <a:rPr lang="en-US" altLang="ja-JP" sz="3200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―</a:t>
            </a:r>
            <a:endParaRPr lang="ja-JP" altLang="en-US" sz="3200" dirty="0">
              <a:solidFill>
                <a:srgbClr val="C000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  <p:sp>
        <p:nvSpPr>
          <p:cNvPr id="43012" name="テキスト ボックス 5"/>
          <p:cNvSpPr txBox="1">
            <a:spLocks noChangeArrowheads="1"/>
          </p:cNvSpPr>
          <p:nvPr/>
        </p:nvSpPr>
        <p:spPr bwMode="auto">
          <a:xfrm>
            <a:off x="899592" y="5877272"/>
            <a:ext cx="70807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 smtClean="0">
                <a:solidFill>
                  <a:srgbClr val="000000"/>
                </a:solidFill>
                <a:latin typeface="AR P丸ゴシック体E" pitchFamily="50" charset="-128"/>
                <a:ea typeface="AR P丸ゴシック体E" pitchFamily="50" charset="-128"/>
              </a:rPr>
              <a:t>電圧を調節すると、グアニン</a:t>
            </a:r>
            <a:r>
              <a:rPr lang="ja-JP" altLang="en-US" dirty="0">
                <a:solidFill>
                  <a:srgbClr val="000000"/>
                </a:solidFill>
                <a:latin typeface="AR P丸ゴシック体E" pitchFamily="50" charset="-128"/>
                <a:ea typeface="AR P丸ゴシック体E" pitchFamily="50" charset="-128"/>
              </a:rPr>
              <a:t>分子だけが光って</a:t>
            </a:r>
            <a:r>
              <a:rPr lang="ja-JP" altLang="en-US" dirty="0" smtClean="0">
                <a:solidFill>
                  <a:srgbClr val="000000"/>
                </a:solidFill>
                <a:latin typeface="AR P丸ゴシック体E" pitchFamily="50" charset="-128"/>
                <a:ea typeface="AR P丸ゴシック体E" pitchFamily="50" charset="-128"/>
              </a:rPr>
              <a:t>みえる</a:t>
            </a:r>
            <a:endParaRPr lang="en-US" altLang="ja-JP" dirty="0" smtClean="0">
              <a:solidFill>
                <a:srgbClr val="000000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pPr eaLnBrk="1" hangingPunct="1"/>
            <a:r>
              <a:rPr lang="ja-JP" altLang="en-US" dirty="0">
                <a:solidFill>
                  <a:srgbClr val="000000"/>
                </a:solidFill>
                <a:latin typeface="AR P丸ゴシック体E" pitchFamily="50" charset="-128"/>
                <a:ea typeface="AR P丸ゴシック体E" pitchFamily="50" charset="-128"/>
              </a:rPr>
              <a:t>　</a:t>
            </a:r>
            <a:r>
              <a:rPr lang="ja-JP" altLang="en-US" dirty="0" smtClean="0">
                <a:solidFill>
                  <a:srgbClr val="000000"/>
                </a:solidFill>
                <a:latin typeface="AR P丸ゴシック体E" pitchFamily="50" charset="-128"/>
                <a:ea typeface="AR P丸ゴシック体E" pitchFamily="50" charset="-128"/>
              </a:rPr>
              <a:t>　　　　　　　　　　　　　（電子密度の違い）</a:t>
            </a:r>
            <a:endParaRPr lang="ja-JP" altLang="en-US" dirty="0">
              <a:solidFill>
                <a:srgbClr val="0000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  <p:sp>
        <p:nvSpPr>
          <p:cNvPr id="43013" name="テキスト ボックス 6"/>
          <p:cNvSpPr txBox="1">
            <a:spLocks noChangeArrowheads="1"/>
          </p:cNvSpPr>
          <p:nvPr/>
        </p:nvSpPr>
        <p:spPr bwMode="auto">
          <a:xfrm>
            <a:off x="2611467" y="920750"/>
            <a:ext cx="635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dirty="0" smtClean="0">
                <a:solidFill>
                  <a:srgbClr val="000000"/>
                </a:solidFill>
                <a:latin typeface="Arial" charset="0"/>
              </a:rPr>
              <a:t>田中裕行、川合知二</a:t>
            </a:r>
            <a:r>
              <a:rPr lang="en-US" altLang="ja-JP" sz="1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altLang="ja-JP" sz="1800" dirty="0">
                <a:solidFill>
                  <a:srgbClr val="000000"/>
                </a:solidFill>
                <a:latin typeface="Arial" charset="0"/>
              </a:rPr>
              <a:t>Nature Nanotechnology </a:t>
            </a:r>
            <a:r>
              <a:rPr lang="en-US" altLang="ja-JP" sz="1800" b="1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altLang="ja-JP" sz="1800" dirty="0">
                <a:solidFill>
                  <a:srgbClr val="000000"/>
                </a:solidFill>
                <a:latin typeface="Arial" charset="0"/>
              </a:rPr>
              <a:t>, 518 (2009). </a:t>
            </a:r>
            <a:endParaRPr lang="ja-JP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626432"/>
              </p:ext>
            </p:extLst>
          </p:nvPr>
        </p:nvGraphicFramePr>
        <p:xfrm>
          <a:off x="2990205" y="1430735"/>
          <a:ext cx="230187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2" name="数式" r:id="rId4" imgW="990170" imgH="215806" progId="Equation.3">
                  <p:embed/>
                </p:oleObj>
              </mc:Choice>
              <mc:Fallback>
                <p:oleObj name="数式" r:id="rId4" imgW="990170" imgH="215806" progId="Equation.3">
                  <p:embed/>
                  <p:pic>
                    <p:nvPicPr>
                      <p:cNvPr id="0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0205" y="1430735"/>
                        <a:ext cx="2301875" cy="500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609346"/>
              </p:ext>
            </p:extLst>
          </p:nvPr>
        </p:nvGraphicFramePr>
        <p:xfrm>
          <a:off x="5246563" y="1414810"/>
          <a:ext cx="212566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3" name="数式" r:id="rId6" imgW="914003" imgH="215806" progId="Equation.3">
                  <p:embed/>
                </p:oleObj>
              </mc:Choice>
              <mc:Fallback>
                <p:oleObj name="数式" r:id="rId6" imgW="914003" imgH="215806" progId="Equation.3">
                  <p:embed/>
                  <p:pic>
                    <p:nvPicPr>
                      <p:cNvPr id="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6563" y="1414810"/>
                        <a:ext cx="2125663" cy="501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274529"/>
              </p:ext>
            </p:extLst>
          </p:nvPr>
        </p:nvGraphicFramePr>
        <p:xfrm>
          <a:off x="7299201" y="1268760"/>
          <a:ext cx="166528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4" name="数式" r:id="rId8" imgW="507780" imgH="203112" progId="Equation.3">
                  <p:embed/>
                </p:oleObj>
              </mc:Choice>
              <mc:Fallback>
                <p:oleObj name="数式" r:id="rId8" imgW="507780" imgH="203112" progId="Equation.3">
                  <p:embed/>
                  <p:pic>
                    <p:nvPicPr>
                      <p:cNvPr id="0" name="オブジェクト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9201" y="1268760"/>
                        <a:ext cx="1665287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6632"/>
            <a:ext cx="1365250" cy="442912"/>
          </a:xfrm>
        </p:spPr>
        <p:txBody>
          <a:bodyPr/>
          <a:lstStyle/>
          <a:p>
            <a:pPr algn="l" eaLnBrk="1" hangingPunct="1"/>
            <a:r>
              <a:rPr lang="en-US" altLang="ja-JP" sz="3200" dirty="0" smtClean="0">
                <a:solidFill>
                  <a:srgbClr val="CC6600"/>
                </a:solidFill>
                <a:latin typeface="AR P丸ゴシック体E" pitchFamily="50" charset="-128"/>
                <a:ea typeface="AR P丸ゴシック体E" pitchFamily="50" charset="-128"/>
              </a:rPr>
              <a:t>CT</a:t>
            </a:r>
          </a:p>
        </p:txBody>
      </p:sp>
      <p:pic>
        <p:nvPicPr>
          <p:cNvPr id="9219" name="Picture 3" descr="ＣＴの原理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3024187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547813" y="115888"/>
            <a:ext cx="68130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CC6600"/>
                </a:solidFill>
                <a:latin typeface="AR P丸ゴシック体E" pitchFamily="50" charset="-128"/>
                <a:ea typeface="AR P丸ゴシック体E" pitchFamily="50" charset="-128"/>
              </a:rPr>
              <a:t>Computerized Tomography </a:t>
            </a:r>
            <a:r>
              <a:rPr lang="ja-JP" altLang="en-US" dirty="0">
                <a:solidFill>
                  <a:srgbClr val="CC6600"/>
                </a:solidFill>
                <a:latin typeface="AR P丸ゴシック体E" pitchFamily="50" charset="-128"/>
                <a:ea typeface="AR P丸ゴシック体E" pitchFamily="50" charset="-128"/>
              </a:rPr>
              <a:t>電算機断層撮影法</a:t>
            </a:r>
          </a:p>
        </p:txBody>
      </p:sp>
      <p:pic>
        <p:nvPicPr>
          <p:cNvPr id="9221" name="Picture 5" descr="C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1051321"/>
            <a:ext cx="5006975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468313" y="6416675"/>
            <a:ext cx="2786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/>
              <a:t>CT </a:t>
            </a:r>
            <a:r>
              <a:rPr lang="ja-JP" altLang="en-US" sz="2000"/>
              <a:t>スキャナー（→ </a:t>
            </a:r>
            <a:r>
              <a:rPr lang="en-US" altLang="ja-JP" sz="2000"/>
              <a:t>MRI</a:t>
            </a:r>
            <a:r>
              <a:rPr lang="ja-JP" altLang="en-US" sz="2000"/>
              <a:t>）</a:t>
            </a:r>
          </a:p>
        </p:txBody>
      </p:sp>
      <p:pic>
        <p:nvPicPr>
          <p:cNvPr id="9223" name="Picture 4" descr="C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8"/>
          <a:stretch>
            <a:fillRect/>
          </a:stretch>
        </p:blipFill>
        <p:spPr bwMode="auto">
          <a:xfrm>
            <a:off x="107950" y="3284538"/>
            <a:ext cx="36671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テキスト ボックス 1"/>
          <p:cNvSpPr txBox="1">
            <a:spLocks noChangeArrowheads="1"/>
          </p:cNvSpPr>
          <p:nvPr/>
        </p:nvSpPr>
        <p:spPr bwMode="auto">
          <a:xfrm>
            <a:off x="3707904" y="692696"/>
            <a:ext cx="53254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/>
              <a:t>1979</a:t>
            </a:r>
            <a:r>
              <a:rPr lang="ja-JP" altLang="en-US" sz="1600" dirty="0"/>
              <a:t>年ノーベル</a:t>
            </a:r>
            <a:r>
              <a:rPr lang="ja-JP" altLang="en-US" sz="1600" dirty="0" smtClean="0"/>
              <a:t>生理</a:t>
            </a:r>
            <a:r>
              <a:rPr lang="ja-JP" altLang="en-US" sz="1600" dirty="0"/>
              <a:t>学</a:t>
            </a:r>
            <a:r>
              <a:rPr lang="ja-JP" altLang="en-US" sz="1600" dirty="0" smtClean="0"/>
              <a:t>医学</a:t>
            </a:r>
            <a:r>
              <a:rPr lang="ja-JP" altLang="en-US" sz="1600" dirty="0"/>
              <a:t>賞　ハンスフィールド、コーマック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standingWave(color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49213"/>
            <a:ext cx="78486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 rot="-5400000">
            <a:off x="-569118" y="1483518"/>
            <a:ext cx="3028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 b="1" dirty="0">
                <a:solidFill>
                  <a:srgbClr val="FF0000"/>
                </a:solidFill>
                <a:ea typeface="HG丸ｺﾞｼｯｸM-PRO" pitchFamily="50" charset="-128"/>
              </a:rPr>
              <a:t>電子の海の</a:t>
            </a:r>
            <a:r>
              <a:rPr lang="ja-JP" altLang="en-US" sz="2800" b="1" dirty="0" err="1">
                <a:solidFill>
                  <a:srgbClr val="FF0000"/>
                </a:solidFill>
                <a:ea typeface="HG丸ｺﾞｼｯｸM-PRO" pitchFamily="50" charset="-128"/>
              </a:rPr>
              <a:t>さざ</a:t>
            </a:r>
            <a:r>
              <a:rPr lang="ja-JP" altLang="en-US" sz="2800" b="1" dirty="0">
                <a:solidFill>
                  <a:srgbClr val="FF0000"/>
                </a:solidFill>
                <a:ea typeface="HG丸ｺﾞｼｯｸM-PRO" pitchFamily="50" charset="-128"/>
              </a:rPr>
              <a:t>波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07950" y="5060950"/>
            <a:ext cx="8947150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000">
                <a:solidFill>
                  <a:srgbClr val="FF0000"/>
                </a:solidFill>
                <a:ea typeface="HG丸ｺﾞｼｯｸM-PRO" pitchFamily="50" charset="-128"/>
              </a:rPr>
              <a:t>電子の波動関数（の絶対値の２乗）が直接見える</a:t>
            </a:r>
            <a:r>
              <a:rPr lang="en-US" altLang="ja-JP" sz="3000">
                <a:solidFill>
                  <a:srgbClr val="FF0000"/>
                </a:solidFill>
                <a:ea typeface="HG丸ｺﾞｼｯｸM-PRO" pitchFamily="50" charset="-128"/>
              </a:rPr>
              <a:t>!!!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107504" y="6381328"/>
            <a:ext cx="73448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dirty="0" smtClean="0"/>
              <a:t>N. Sato, et al., Physical Review B </a:t>
            </a:r>
            <a:r>
              <a:rPr lang="en-US" altLang="ja-JP" b="1" dirty="0" smtClean="0"/>
              <a:t>59</a:t>
            </a:r>
            <a:r>
              <a:rPr lang="en-US" altLang="ja-JP" dirty="0" smtClean="0"/>
              <a:t>, 2035-2039 (1999).</a:t>
            </a:r>
            <a:endParaRPr lang="ja-JP" altLang="en-US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302467"/>
              </p:ext>
            </p:extLst>
          </p:nvPr>
        </p:nvGraphicFramePr>
        <p:xfrm>
          <a:off x="5318571" y="608806"/>
          <a:ext cx="21256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3" name="数式" r:id="rId4" imgW="914400" imgH="215640" progId="Equation.3">
                  <p:embed/>
                </p:oleObj>
              </mc:Choice>
              <mc:Fallback>
                <p:oleObj name="数式" r:id="rId4" imgW="914400" imgH="215640" progId="Equation.3">
                  <p:embed/>
                  <p:pic>
                    <p:nvPicPr>
                      <p:cNvPr id="0" name="オブジェクト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571" y="608806"/>
                        <a:ext cx="2125663" cy="500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247026"/>
              </p:ext>
            </p:extLst>
          </p:nvPr>
        </p:nvGraphicFramePr>
        <p:xfrm>
          <a:off x="7371209" y="461169"/>
          <a:ext cx="166528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4" name="数式" r:id="rId6" imgW="507960" imgH="203040" progId="Equation.3">
                  <p:embed/>
                </p:oleObj>
              </mc:Choice>
              <mc:Fallback>
                <p:oleObj name="数式" r:id="rId6" imgW="507960" imgH="203040" progId="Equation.3">
                  <p:embed/>
                  <p:pic>
                    <p:nvPicPr>
                      <p:cNvPr id="0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1209" y="461169"/>
                        <a:ext cx="1665287" cy="663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430487"/>
              </p:ext>
            </p:extLst>
          </p:nvPr>
        </p:nvGraphicFramePr>
        <p:xfrm>
          <a:off x="5148064" y="116632"/>
          <a:ext cx="23018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5" name="数式" r:id="rId8" imgW="990360" imgH="215640" progId="Equation.3">
                  <p:embed/>
                </p:oleObj>
              </mc:Choice>
              <mc:Fallback>
                <p:oleObj name="数式" r:id="rId8" imgW="990360" imgH="215640" progId="Equation.3">
                  <p:embed/>
                  <p:pic>
                    <p:nvPicPr>
                      <p:cNvPr id="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16632"/>
                        <a:ext cx="2301875" cy="500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 rot="16200000">
            <a:off x="-1679099" y="2146453"/>
            <a:ext cx="43252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 dirty="0" smtClean="0">
                <a:ea typeface="HG丸ｺﾞｼｯｸM-PRO" pitchFamily="50" charset="-128"/>
              </a:rPr>
              <a:t>１原子層の</a:t>
            </a:r>
            <a:r>
              <a:rPr lang="en-US" altLang="ja-JP" sz="2000" b="1" dirty="0" smtClean="0">
                <a:ea typeface="HG丸ｺﾞｼｯｸM-PRO" pitchFamily="50" charset="-128"/>
              </a:rPr>
              <a:t>Ag</a:t>
            </a:r>
            <a:r>
              <a:rPr lang="ja-JP" altLang="en-US" sz="2000" b="1" dirty="0" err="1" smtClean="0">
                <a:ea typeface="HG丸ｺﾞｼｯｸM-PRO" pitchFamily="50" charset="-128"/>
              </a:rPr>
              <a:t>が被</a:t>
            </a:r>
            <a:r>
              <a:rPr lang="ja-JP" altLang="en-US" sz="2000" b="1" dirty="0" smtClean="0">
                <a:ea typeface="HG丸ｺﾞｼｯｸM-PRO" pitchFamily="50" charset="-128"/>
              </a:rPr>
              <a:t>覆した</a:t>
            </a:r>
            <a:r>
              <a:rPr lang="en-US" altLang="ja-JP" sz="2000" b="1" dirty="0" smtClean="0">
                <a:ea typeface="HG丸ｺﾞｼｯｸM-PRO" pitchFamily="50" charset="-128"/>
              </a:rPr>
              <a:t>Si</a:t>
            </a:r>
            <a:r>
              <a:rPr lang="ja-JP" altLang="en-US" sz="2000" b="1" dirty="0" smtClean="0">
                <a:ea typeface="HG丸ｺﾞｼｯｸM-PRO" pitchFamily="50" charset="-128"/>
              </a:rPr>
              <a:t>結晶表面</a:t>
            </a:r>
            <a:endParaRPr lang="ja-JP" altLang="en-US" sz="2000" b="1" dirty="0">
              <a:ea typeface="HG丸ｺﾞｼｯｸM-PRO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tandingwaveCu-color-highRe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Fe_Cu(1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455987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744" y="-99392"/>
            <a:ext cx="5486400" cy="914400"/>
          </a:xfrm>
          <a:noFill/>
        </p:spPr>
        <p:txBody>
          <a:bodyPr/>
          <a:lstStyle/>
          <a:p>
            <a:pPr algn="l" eaLnBrk="1" hangingPunct="1"/>
            <a:r>
              <a:rPr lang="en-US" altLang="ja-JP" sz="3200" dirty="0" smtClean="0">
                <a:solidFill>
                  <a:srgbClr val="0000FF"/>
                </a:solidFill>
                <a:latin typeface="AR P丸ゴシック体E" pitchFamily="50" charset="-128"/>
                <a:ea typeface="AR P丸ゴシック体E" pitchFamily="50" charset="-128"/>
              </a:rPr>
              <a:t>Cu </a:t>
            </a:r>
            <a:r>
              <a:rPr lang="ja-JP" altLang="en-US" sz="3200" dirty="0" smtClean="0">
                <a:solidFill>
                  <a:srgbClr val="0000FF"/>
                </a:solidFill>
                <a:latin typeface="AR P丸ゴシック体E" pitchFamily="50" charset="-128"/>
                <a:ea typeface="AR P丸ゴシック体E" pitchFamily="50" charset="-128"/>
              </a:rPr>
              <a:t>結晶表面上の電子定在波</a:t>
            </a: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971550" y="4437063"/>
            <a:ext cx="252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Fe on Cu</a:t>
            </a:r>
            <a:r>
              <a:rPr lang="ja-JP" altLang="en-US"/>
              <a:t>結晶表面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940152" y="941819"/>
            <a:ext cx="32800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/>
              <a:t>CO</a:t>
            </a:r>
            <a:r>
              <a:rPr lang="ja-JP" altLang="en-US" dirty="0"/>
              <a:t>分子</a:t>
            </a:r>
            <a:r>
              <a:rPr lang="en-US" altLang="ja-JP" dirty="0"/>
              <a:t>on Cu</a:t>
            </a:r>
            <a:r>
              <a:rPr lang="ja-JP" altLang="en-US" dirty="0"/>
              <a:t>結晶表面 </a:t>
            </a:r>
            <a:endParaRPr lang="en-US" altLang="ja-JP" dirty="0" smtClean="0"/>
          </a:p>
          <a:p>
            <a:pPr eaLnBrk="1" hangingPunct="1"/>
            <a:r>
              <a:rPr lang="en-US" altLang="ja-JP" dirty="0"/>
              <a:t> </a:t>
            </a:r>
            <a:r>
              <a:rPr lang="en-US" altLang="ja-JP" dirty="0" smtClean="0"/>
              <a:t>                            at </a:t>
            </a:r>
            <a:r>
              <a:rPr lang="en-US" altLang="ja-JP" dirty="0"/>
              <a:t>4 K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79512" y="981075"/>
            <a:ext cx="5112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/>
              <a:t>Crommie, Lutz, Eigler, Nature </a:t>
            </a:r>
            <a:r>
              <a:rPr lang="en-US" altLang="ja-JP" sz="2000" b="1"/>
              <a:t>363</a:t>
            </a:r>
            <a:r>
              <a:rPr lang="en-US" altLang="ja-JP" sz="2000"/>
              <a:t>, 524 (1993). 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179388" y="5445125"/>
            <a:ext cx="43703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200" dirty="0">
                <a:solidFill>
                  <a:srgbClr val="FF0000"/>
                </a:solidFill>
              </a:rPr>
              <a:t>s-wave</a:t>
            </a:r>
          </a:p>
          <a:p>
            <a:pPr eaLnBrk="1" hangingPunct="1"/>
            <a:r>
              <a:rPr lang="en-US" altLang="ja-JP" sz="3200" dirty="0">
                <a:solidFill>
                  <a:srgbClr val="0000FF"/>
                </a:solidFill>
              </a:rPr>
              <a:t>  → </a:t>
            </a:r>
            <a:r>
              <a:rPr lang="ja-JP" altLang="en-US" sz="3200" dirty="0">
                <a:solidFill>
                  <a:srgbClr val="0000FF"/>
                </a:solidFill>
              </a:rPr>
              <a:t>同心円状のさざなみ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hysicsToday2000Cover-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100013"/>
            <a:ext cx="5356225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148263" y="185738"/>
            <a:ext cx="3671887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ja-JP" altLang="en-US" sz="2800" dirty="0">
                <a:solidFill>
                  <a:srgbClr val="FF0000"/>
                </a:solidFill>
                <a:latin typeface="Arial" charset="0"/>
              </a:rPr>
              <a:t>高温超伝導体</a:t>
            </a:r>
            <a:r>
              <a:rPr lang="en-US" altLang="ja-JP" sz="2000" b="1" dirty="0">
                <a:solidFill>
                  <a:srgbClr val="0000FF"/>
                </a:solidFill>
                <a:latin typeface="Arial" charset="0"/>
              </a:rPr>
              <a:t>Bi</a:t>
            </a:r>
            <a:r>
              <a:rPr lang="en-US" altLang="ja-JP" sz="2000" b="1" baseline="-25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altLang="ja-JP" sz="2000" b="1" dirty="0">
                <a:solidFill>
                  <a:srgbClr val="0000FF"/>
                </a:solidFill>
                <a:latin typeface="Arial" charset="0"/>
              </a:rPr>
              <a:t>Sr</a:t>
            </a:r>
            <a:r>
              <a:rPr lang="en-US" altLang="ja-JP" sz="2000" b="1" baseline="-25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altLang="ja-JP" sz="2000" b="1" dirty="0">
                <a:solidFill>
                  <a:srgbClr val="0000FF"/>
                </a:solidFill>
                <a:latin typeface="Arial" charset="0"/>
              </a:rPr>
              <a:t>CaCu</a:t>
            </a:r>
            <a:r>
              <a:rPr lang="en-US" altLang="ja-JP" sz="2000" b="1" baseline="-25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en-US" altLang="ja-JP" sz="2000" b="1" dirty="0">
                <a:solidFill>
                  <a:srgbClr val="0000FF"/>
                </a:solidFill>
                <a:latin typeface="Arial" charset="0"/>
              </a:rPr>
              <a:t>O</a:t>
            </a:r>
            <a:r>
              <a:rPr lang="en-US" altLang="ja-JP" sz="2000" b="1" baseline="-25000" dirty="0">
                <a:solidFill>
                  <a:srgbClr val="0000FF"/>
                </a:solidFill>
                <a:latin typeface="Arial" charset="0"/>
              </a:rPr>
              <a:t>8+δ </a:t>
            </a:r>
            <a:r>
              <a:rPr lang="ja-JP" altLang="en-US" sz="2000" dirty="0">
                <a:latin typeface="Arial" charset="0"/>
              </a:rPr>
              <a:t>（</a:t>
            </a:r>
            <a:r>
              <a:rPr lang="en-US" altLang="ja-JP" sz="2000" dirty="0">
                <a:latin typeface="Arial" charset="0"/>
              </a:rPr>
              <a:t>BSCCO</a:t>
            </a:r>
            <a:r>
              <a:rPr lang="ja-JP" altLang="en-US" sz="2000" dirty="0">
                <a:latin typeface="Arial" charset="0"/>
              </a:rPr>
              <a:t>）の結晶のなかの不純物原子</a:t>
            </a:r>
            <a:r>
              <a:rPr lang="en-US" altLang="ja-JP" sz="2000" dirty="0">
                <a:latin typeface="Arial" charset="0"/>
              </a:rPr>
              <a:t>(Zn</a:t>
            </a:r>
            <a:r>
              <a:rPr lang="en-US" altLang="ja-JP" sz="2000" dirty="0" smtClean="0">
                <a:latin typeface="Arial" charset="0"/>
              </a:rPr>
              <a:t>)</a:t>
            </a:r>
          </a:p>
          <a:p>
            <a:pPr eaLnBrk="1" hangingPunct="1">
              <a:lnSpc>
                <a:spcPct val="130000"/>
              </a:lnSpc>
            </a:pPr>
            <a:r>
              <a:rPr lang="ja-JP" altLang="en-US" sz="2000" dirty="0" smtClean="0">
                <a:latin typeface="Arial" charset="0"/>
              </a:rPr>
              <a:t>１個 </a:t>
            </a:r>
            <a:r>
              <a:rPr lang="ja-JP" altLang="en-US" sz="2000" dirty="0">
                <a:latin typeface="Arial" charset="0"/>
              </a:rPr>
              <a:t>のまわりにできた ”定在波”     → </a:t>
            </a:r>
            <a:r>
              <a:rPr lang="en-US" altLang="ja-JP" sz="2000" i="1" dirty="0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US" altLang="ja-JP" sz="2000" dirty="0">
                <a:solidFill>
                  <a:srgbClr val="FF0000"/>
                </a:solidFill>
                <a:latin typeface="Arial" charset="0"/>
              </a:rPr>
              <a:t>-wave </a:t>
            </a:r>
            <a:r>
              <a:rPr lang="ja-JP" altLang="en-US" sz="2000" dirty="0">
                <a:solidFill>
                  <a:srgbClr val="FF0000"/>
                </a:solidFill>
                <a:latin typeface="Arial" charset="0"/>
              </a:rPr>
              <a:t>超伝導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3708400" y="5613400"/>
            <a:ext cx="2343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>
                <a:latin typeface="Arial" charset="0"/>
              </a:rPr>
              <a:t>S. H. Pan, </a:t>
            </a:r>
            <a:r>
              <a:rPr lang="en-US" altLang="ja-JP" sz="1600" i="1">
                <a:latin typeface="Arial" charset="0"/>
              </a:rPr>
              <a:t>et al.,</a:t>
            </a:r>
            <a:r>
              <a:rPr lang="en-US" altLang="ja-JP" sz="1600">
                <a:latin typeface="Arial" charset="0"/>
              </a:rPr>
              <a:t> </a:t>
            </a:r>
          </a:p>
          <a:p>
            <a:pPr eaLnBrk="1" hangingPunct="1"/>
            <a:r>
              <a:rPr lang="en-US" altLang="ja-JP" sz="1600">
                <a:latin typeface="Arial" charset="0"/>
              </a:rPr>
              <a:t>Nature </a:t>
            </a:r>
            <a:r>
              <a:rPr lang="en-US" altLang="ja-JP" sz="1600" b="1">
                <a:latin typeface="Arial" charset="0"/>
              </a:rPr>
              <a:t>403</a:t>
            </a:r>
            <a:r>
              <a:rPr lang="en-US" altLang="ja-JP" sz="1600">
                <a:latin typeface="Arial" charset="0"/>
              </a:rPr>
              <a:t>, 746 (2000).</a:t>
            </a:r>
          </a:p>
        </p:txBody>
      </p:sp>
      <p:pic>
        <p:nvPicPr>
          <p:cNvPr id="46085" name="Picture 6" descr="BiSrCaCu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2852738"/>
            <a:ext cx="30988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4025" y="-99392"/>
            <a:ext cx="6737350" cy="914400"/>
          </a:xfrm>
          <a:noFill/>
        </p:spPr>
        <p:txBody>
          <a:bodyPr/>
          <a:lstStyle/>
          <a:p>
            <a:pPr algn="l" eaLnBrk="1" hangingPunct="1"/>
            <a:r>
              <a:rPr lang="ja-JP" altLang="en-US" sz="3200" dirty="0" smtClean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原子操作　</a:t>
            </a:r>
            <a:r>
              <a:rPr lang="en-US" altLang="ja-JP" sz="3200" dirty="0" smtClean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Atom Manipulation</a:t>
            </a:r>
          </a:p>
        </p:txBody>
      </p:sp>
      <p:sp>
        <p:nvSpPr>
          <p:cNvPr id="47107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7108" name="Picture 6" descr="Eigl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838200"/>
            <a:ext cx="39052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304800" y="3733800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b="1"/>
              <a:t>Eigler &amp; Schweizer, Nature 344 (1990) 524</a:t>
            </a:r>
          </a:p>
        </p:txBody>
      </p:sp>
      <p:pic>
        <p:nvPicPr>
          <p:cNvPr id="47110" name="Picture 8" descr="Eigl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810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609600" y="4343400"/>
            <a:ext cx="445346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b="1" dirty="0"/>
              <a:t>Ni </a:t>
            </a:r>
            <a:r>
              <a:rPr lang="ja-JP" altLang="en-US" sz="1800" b="1" dirty="0"/>
              <a:t>結晶表面に吸着させた</a:t>
            </a:r>
            <a:r>
              <a:rPr lang="en-US" altLang="ja-JP" sz="1800" b="1" dirty="0" err="1"/>
              <a:t>Xe</a:t>
            </a:r>
            <a:r>
              <a:rPr lang="en-US" altLang="ja-JP" sz="1800" b="1" dirty="0"/>
              <a:t> </a:t>
            </a:r>
            <a:r>
              <a:rPr lang="ja-JP" altLang="en-US" sz="1800" b="1" dirty="0"/>
              <a:t>原子</a:t>
            </a:r>
            <a:r>
              <a:rPr lang="en-US" altLang="ja-JP" sz="1800" b="1" dirty="0"/>
              <a:t>1</a:t>
            </a:r>
            <a:r>
              <a:rPr lang="ja-JP" altLang="en-US" sz="1800" b="1" dirty="0"/>
              <a:t>個</a:t>
            </a:r>
            <a:r>
              <a:rPr lang="en-US" altLang="ja-JP" sz="1800" b="1" dirty="0"/>
              <a:t>1</a:t>
            </a:r>
            <a:r>
              <a:rPr lang="ja-JP" altLang="en-US" sz="1800" b="1" dirty="0"/>
              <a:t>個を </a:t>
            </a:r>
          </a:p>
          <a:p>
            <a:pPr eaLnBrk="1" hangingPunct="1"/>
            <a:r>
              <a:rPr lang="en-US" altLang="ja-JP" sz="1800" b="1" dirty="0"/>
              <a:t>STM </a:t>
            </a:r>
            <a:r>
              <a:rPr lang="ja-JP" altLang="en-US" sz="1800" b="1" dirty="0"/>
              <a:t>探針で自由に動かす</a:t>
            </a:r>
          </a:p>
          <a:p>
            <a:pPr eaLnBrk="1" hangingPunct="1"/>
            <a:endParaRPr lang="ja-JP" altLang="en-US" sz="1800" b="1" dirty="0"/>
          </a:p>
          <a:p>
            <a:pPr eaLnBrk="1" hangingPunct="1"/>
            <a:endParaRPr lang="ja-JP" altLang="en-US" sz="1800" b="1" dirty="0"/>
          </a:p>
          <a:p>
            <a:pPr eaLnBrk="1" hangingPunct="1"/>
            <a:r>
              <a:rPr lang="ja-JP" altLang="en-US" sz="1800" b="1" dirty="0"/>
              <a:t>　　　</a:t>
            </a:r>
            <a:r>
              <a:rPr lang="en-US" altLang="ja-JP" sz="2800" b="1" dirty="0">
                <a:solidFill>
                  <a:srgbClr val="0000FF"/>
                </a:solidFill>
              </a:rPr>
              <a:t>Atom </a:t>
            </a:r>
            <a:r>
              <a:rPr lang="ja-JP" altLang="en-US" sz="2800" b="1" dirty="0">
                <a:solidFill>
                  <a:srgbClr val="0000FF"/>
                </a:solidFill>
              </a:rPr>
              <a:t>ピンセット</a:t>
            </a:r>
          </a:p>
          <a:p>
            <a:pPr eaLnBrk="1" hangingPunct="1"/>
            <a:endParaRPr lang="en-US" altLang="ja-JP" sz="2800" b="1" dirty="0"/>
          </a:p>
        </p:txBody>
      </p:sp>
      <p:sp>
        <p:nvSpPr>
          <p:cNvPr id="47112" name="Line 10"/>
          <p:cNvSpPr>
            <a:spLocks noChangeShapeType="1"/>
          </p:cNvSpPr>
          <p:nvPr/>
        </p:nvSpPr>
        <p:spPr bwMode="auto">
          <a:xfrm>
            <a:off x="1676400" y="5029200"/>
            <a:ext cx="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7113" name="Text Box 11"/>
          <p:cNvSpPr txBox="1">
            <a:spLocks noChangeArrowheads="1"/>
          </p:cNvSpPr>
          <p:nvPr/>
        </p:nvSpPr>
        <p:spPr bwMode="auto">
          <a:xfrm>
            <a:off x="1752600" y="1066800"/>
            <a:ext cx="113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b="1"/>
              <a:t>STM</a:t>
            </a:r>
            <a:r>
              <a:rPr lang="ja-JP" altLang="en-US" sz="1800" b="1"/>
              <a:t>探針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062664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原子操作　</a:t>
            </a:r>
            <a:r>
              <a:rPr kumimoji="1" lang="ja-JP" altLang="en-US" sz="3200" dirty="0" smtClean="0">
                <a:solidFill>
                  <a:srgbClr val="002060"/>
                </a:solidFill>
                <a:latin typeface="AR P丸ゴシック体E" pitchFamily="50" charset="-128"/>
                <a:ea typeface="AR P丸ゴシック体E" pitchFamily="50" charset="-128"/>
              </a:rPr>
              <a:t>長谷川幸雄先生</a:t>
            </a:r>
            <a:r>
              <a:rPr kumimoji="1" lang="en-US" altLang="ja-JP" sz="3200" dirty="0" smtClean="0">
                <a:solidFill>
                  <a:srgbClr val="002060"/>
                </a:solidFill>
                <a:latin typeface="AR P丸ゴシック体E" pitchFamily="50" charset="-128"/>
                <a:ea typeface="AR P丸ゴシック体E" pitchFamily="50" charset="-128"/>
              </a:rPr>
              <a:t/>
            </a:r>
            <a:br>
              <a:rPr kumimoji="1" lang="en-US" altLang="ja-JP" sz="3200" dirty="0" smtClean="0">
                <a:solidFill>
                  <a:srgbClr val="002060"/>
                </a:solidFill>
                <a:latin typeface="AR P丸ゴシック体E" pitchFamily="50" charset="-128"/>
                <a:ea typeface="AR P丸ゴシック体E" pitchFamily="50" charset="-128"/>
              </a:rPr>
            </a:br>
            <a:r>
              <a:rPr lang="ja-JP" altLang="en-US" sz="3200" dirty="0">
                <a:solidFill>
                  <a:srgbClr val="002060"/>
                </a:solidFill>
                <a:latin typeface="AR P丸ゴシック体E" pitchFamily="50" charset="-128"/>
                <a:ea typeface="AR P丸ゴシック体E" pitchFamily="50" charset="-128"/>
              </a:rPr>
              <a:t>　</a:t>
            </a:r>
            <a:r>
              <a:rPr lang="ja-JP" altLang="en-US" sz="3200" dirty="0" smtClean="0">
                <a:solidFill>
                  <a:srgbClr val="002060"/>
                </a:solidFill>
                <a:latin typeface="AR P丸ゴシック体E" pitchFamily="50" charset="-128"/>
                <a:ea typeface="AR P丸ゴシック体E" pitchFamily="50" charset="-128"/>
              </a:rPr>
              <a:t>　　　　　　　　　</a:t>
            </a:r>
            <a:r>
              <a:rPr kumimoji="1" lang="ja-JP" altLang="en-US" sz="2400" dirty="0" smtClean="0">
                <a:solidFill>
                  <a:srgbClr val="002060"/>
                </a:solidFill>
                <a:latin typeface="AR P丸ゴシック体E" pitchFamily="50" charset="-128"/>
                <a:ea typeface="AR P丸ゴシック体E" pitchFamily="50" charset="-128"/>
              </a:rPr>
              <a:t>（東京大学物性研究所）</a:t>
            </a:r>
            <a:endParaRPr kumimoji="1" lang="ja-JP" altLang="en-US" sz="2400" dirty="0">
              <a:solidFill>
                <a:srgbClr val="00206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46189"/>
            <a:ext cx="5688632" cy="450714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516216" y="2492896"/>
            <a:ext cx="228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 P丸ゴシック体E" pitchFamily="50" charset="-128"/>
                <a:ea typeface="AR P丸ゴシック体E" pitchFamily="50" charset="-128"/>
              </a:rPr>
              <a:t>Cu(111)</a:t>
            </a:r>
            <a:r>
              <a:rPr lang="ja-JP" altLang="en-US" dirty="0" smtClean="0">
                <a:latin typeface="AR P丸ゴシック体E" pitchFamily="50" charset="-128"/>
                <a:ea typeface="AR P丸ゴシック体E" pitchFamily="50" charset="-128"/>
              </a:rPr>
              <a:t>表面上</a:t>
            </a:r>
            <a:endParaRPr lang="en-US" altLang="ja-JP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kumimoji="1" lang="en-US" altLang="ja-JP" dirty="0" smtClean="0">
                <a:latin typeface="AR P丸ゴシック体E" pitchFamily="50" charset="-128"/>
                <a:ea typeface="AR P丸ゴシック体E" pitchFamily="50" charset="-128"/>
              </a:rPr>
              <a:t>at 3 K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16216" y="3573016"/>
            <a:ext cx="2651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AR P丸ゴシック体E" pitchFamily="50" charset="-128"/>
                <a:ea typeface="AR P丸ゴシック体E" pitchFamily="50" charset="-128"/>
              </a:rPr>
              <a:t>輝点：Ｃｕ（単）原子</a:t>
            </a:r>
            <a:endParaRPr kumimoji="1" lang="en-US" altLang="ja-JP" dirty="0" smtClean="0"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dirty="0" smtClean="0">
                <a:latin typeface="AR P丸ゴシック体E" pitchFamily="50" charset="-128"/>
                <a:ea typeface="AR P丸ゴシック体E" pitchFamily="50" charset="-128"/>
              </a:rPr>
              <a:t>黒点：ＣＯ分子</a:t>
            </a:r>
            <a:r>
              <a:rPr lang="en-US" altLang="ja-JP" dirty="0" smtClean="0">
                <a:latin typeface="AR P丸ゴシック体E" pitchFamily="50" charset="-128"/>
                <a:ea typeface="AR P丸ゴシック体E" pitchFamily="50" charset="-128"/>
              </a:rPr>
              <a:t>(</a:t>
            </a:r>
            <a:r>
              <a:rPr lang="ja-JP" altLang="en-US" dirty="0" smtClean="0">
                <a:latin typeface="AR P丸ゴシック体E" pitchFamily="50" charset="-128"/>
                <a:ea typeface="AR P丸ゴシック体E" pitchFamily="50" charset="-128"/>
              </a:rPr>
              <a:t>？</a:t>
            </a:r>
            <a:r>
              <a:rPr lang="en-US" altLang="ja-JP" dirty="0" smtClean="0">
                <a:latin typeface="AR P丸ゴシック体E" pitchFamily="50" charset="-128"/>
                <a:ea typeface="AR P丸ゴシック体E" pitchFamily="50" charset="-128"/>
              </a:rPr>
              <a:t>)</a:t>
            </a:r>
            <a:endParaRPr kumimoji="1" lang="ja-JP" altLang="en-US" dirty="0">
              <a:latin typeface="AR P丸ゴシック体E" pitchFamily="50" charset="-128"/>
              <a:ea typeface="AR P丸ゴシック体E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516216" y="5602014"/>
            <a:ext cx="25209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dirty="0" smtClean="0"/>
              <a:t>M. Ono, et al., </a:t>
            </a:r>
          </a:p>
          <a:p>
            <a:r>
              <a:rPr lang="en-US" altLang="ja-JP" sz="1800" dirty="0" smtClean="0"/>
              <a:t>e-J. Surf. Sci. Nanotech. </a:t>
            </a:r>
          </a:p>
          <a:p>
            <a:r>
              <a:rPr lang="en-US" altLang="ja-JP" sz="1800" dirty="0" smtClean="0"/>
              <a:t>Vol</a:t>
            </a:r>
            <a:r>
              <a:rPr lang="en-US" altLang="ja-JP" sz="1800" dirty="0"/>
              <a:t>. 2 (2004) pp.165-168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340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503238" y="152400"/>
            <a:ext cx="3276600" cy="685800"/>
          </a:xfrm>
          <a:noFill/>
        </p:spPr>
        <p:txBody>
          <a:bodyPr/>
          <a:lstStyle/>
          <a:p>
            <a:pPr algn="l" eaLnBrk="1" hangingPunct="1"/>
            <a:r>
              <a:rPr lang="ja-JP" altLang="en-US" sz="2800" b="1" smtClean="0">
                <a:ea typeface="HG丸ｺﾞｼｯｸM-PRO" pitchFamily="50" charset="-128"/>
              </a:rPr>
              <a:t>原子文字いろいろ</a:t>
            </a:r>
          </a:p>
        </p:txBody>
      </p:sp>
      <p:pic>
        <p:nvPicPr>
          <p:cNvPr id="48131" name="Picture 5" descr="Gens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378301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Line 6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8133" name="Picture 7" descr="日立原子操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0"/>
            <a:ext cx="4819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669925" y="5680075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b="1"/>
              <a:t>IBM</a:t>
            </a:r>
          </a:p>
        </p:txBody>
      </p:sp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3429000" y="5943600"/>
            <a:ext cx="895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/>
              <a:t>日立</a:t>
            </a:r>
          </a:p>
          <a:p>
            <a:pPr eaLnBrk="1" hangingPunct="1"/>
            <a:r>
              <a:rPr lang="en-US" altLang="ja-JP" b="1"/>
              <a:t>MoS</a:t>
            </a:r>
            <a:r>
              <a:rPr lang="en-US" altLang="ja-JP" b="1" baseline="-25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"/>
          <p:cNvSpPr>
            <a:spLocks noGrp="1" noChangeArrowheads="1"/>
          </p:cNvSpPr>
          <p:nvPr>
            <p:ph type="title"/>
          </p:nvPr>
        </p:nvSpPr>
        <p:spPr>
          <a:xfrm>
            <a:off x="611560" y="44624"/>
            <a:ext cx="8382000" cy="685800"/>
          </a:xfrm>
          <a:noFill/>
        </p:spPr>
        <p:txBody>
          <a:bodyPr/>
          <a:lstStyle/>
          <a:p>
            <a:pPr algn="l" eaLnBrk="1" hangingPunct="1"/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原子で描いた円　</a:t>
            </a:r>
            <a:r>
              <a:rPr lang="en-US" altLang="ja-JP" sz="2800" dirty="0" smtClean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Quantum Corral (</a:t>
            </a:r>
            <a:r>
              <a:rPr lang="ja-JP" altLang="en-US" sz="2800" dirty="0" smtClean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量子囲い柵</a:t>
            </a:r>
            <a:r>
              <a:rPr lang="en-US" altLang="ja-JP" sz="2800" dirty="0" smtClean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)</a:t>
            </a:r>
          </a:p>
        </p:txBody>
      </p:sp>
      <p:pic>
        <p:nvPicPr>
          <p:cNvPr id="49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39528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Line 12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49157" name="Picture 13" descr="Corr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914400"/>
            <a:ext cx="5054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14"/>
          <p:cNvSpPr txBox="1">
            <a:spLocks noChangeArrowheads="1"/>
          </p:cNvSpPr>
          <p:nvPr/>
        </p:nvSpPr>
        <p:spPr bwMode="auto">
          <a:xfrm>
            <a:off x="762000" y="4953000"/>
            <a:ext cx="3251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/>
              <a:t>Eigler, et al, Nature 363 (1993) 524</a:t>
            </a:r>
          </a:p>
          <a:p>
            <a:pPr eaLnBrk="1" hangingPunct="1"/>
            <a:r>
              <a:rPr lang="en-US" altLang="ja-JP" sz="1600" b="1"/>
              <a:t>                      Science 262 (1993) 218</a:t>
            </a:r>
          </a:p>
        </p:txBody>
      </p:sp>
      <p:sp>
        <p:nvSpPr>
          <p:cNvPr id="49159" name="Text Box 15"/>
          <p:cNvSpPr txBox="1">
            <a:spLocks noChangeArrowheads="1"/>
          </p:cNvSpPr>
          <p:nvPr/>
        </p:nvSpPr>
        <p:spPr bwMode="auto">
          <a:xfrm>
            <a:off x="484188" y="5713413"/>
            <a:ext cx="323373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 b="1"/>
              <a:t>Cu</a:t>
            </a:r>
            <a:r>
              <a:rPr lang="ja-JP" altLang="en-US" sz="1800" b="1"/>
              <a:t>結晶表面上に</a:t>
            </a:r>
            <a:r>
              <a:rPr lang="en-US" altLang="ja-JP" sz="1800" b="1"/>
              <a:t>48</a:t>
            </a:r>
            <a:r>
              <a:rPr lang="ja-JP" altLang="en-US" sz="1800" b="1"/>
              <a:t>個の</a:t>
            </a:r>
            <a:r>
              <a:rPr lang="en-US" altLang="ja-JP" sz="1800" b="1"/>
              <a:t>Fe</a:t>
            </a:r>
            <a:r>
              <a:rPr lang="ja-JP" altLang="en-US" sz="1800" b="1"/>
              <a:t>原子</a:t>
            </a:r>
          </a:p>
          <a:p>
            <a:pPr eaLnBrk="1" hangingPunct="1"/>
            <a:r>
              <a:rPr lang="ja-JP" altLang="en-US" sz="1800" b="1"/>
              <a:t>円の直径：</a:t>
            </a:r>
            <a:r>
              <a:rPr lang="en-US" altLang="ja-JP" sz="1800" b="1"/>
              <a:t>14nm</a:t>
            </a:r>
          </a:p>
          <a:p>
            <a:pPr eaLnBrk="1" hangingPunct="1"/>
            <a:r>
              <a:rPr lang="en-US" altLang="ja-JP" sz="1800" b="1"/>
              <a:t>4.2K V=0.01V, I=1.0 nA</a:t>
            </a:r>
          </a:p>
        </p:txBody>
      </p:sp>
      <p:sp>
        <p:nvSpPr>
          <p:cNvPr id="49160" name="Rectangle 16"/>
          <p:cNvSpPr>
            <a:spLocks noChangeArrowheads="1"/>
          </p:cNvSpPr>
          <p:nvPr/>
        </p:nvSpPr>
        <p:spPr bwMode="auto">
          <a:xfrm>
            <a:off x="4114800" y="2971800"/>
            <a:ext cx="304800" cy="3429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2650"/>
            <a:ext cx="7620000" cy="582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Rectangle 5"/>
          <p:cNvSpPr>
            <a:spLocks noGrp="1" noChangeArrowheads="1"/>
          </p:cNvSpPr>
          <p:nvPr>
            <p:ph type="title"/>
          </p:nvPr>
        </p:nvSpPr>
        <p:spPr>
          <a:xfrm>
            <a:off x="179512" y="228600"/>
            <a:ext cx="8856984" cy="457200"/>
          </a:xfrm>
          <a:noFill/>
        </p:spPr>
        <p:txBody>
          <a:bodyPr/>
          <a:lstStyle/>
          <a:p>
            <a:pPr eaLnBrk="1" hangingPunct="1"/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色々な </a:t>
            </a:r>
            <a:r>
              <a:rPr lang="en-US" altLang="ja-JP" sz="2800" dirty="0" smtClean="0">
                <a:latin typeface="AR P丸ゴシック体E" pitchFamily="50" charset="-128"/>
                <a:ea typeface="AR P丸ゴシック体E" pitchFamily="50" charset="-128"/>
              </a:rPr>
              <a:t>Quantum Corral</a:t>
            </a:r>
            <a:r>
              <a:rPr lang="ja-JP" altLang="en-US" sz="2800" dirty="0" smtClean="0">
                <a:latin typeface="AR P丸ゴシック体E" pitchFamily="50" charset="-128"/>
                <a:ea typeface="AR P丸ゴシック体E" pitchFamily="50" charset="-128"/>
              </a:rPr>
              <a:t>　</a:t>
            </a:r>
            <a:r>
              <a:rPr lang="ja-JP" altLang="en-US" sz="22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閉じ込められた電子の波動関</a:t>
            </a:r>
            <a:r>
              <a:rPr lang="ja-JP" altLang="en-US" sz="2400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数</a:t>
            </a:r>
            <a:endParaRPr lang="en-US" altLang="ja-JP" sz="2400" dirty="0" smtClean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  <p:sp>
        <p:nvSpPr>
          <p:cNvPr id="50180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-107950" y="0"/>
            <a:ext cx="7413625" cy="762000"/>
          </a:xfrm>
          <a:noFill/>
        </p:spPr>
        <p:txBody>
          <a:bodyPr/>
          <a:lstStyle/>
          <a:p>
            <a:pPr eaLnBrk="1" hangingPunct="1"/>
            <a:r>
              <a:rPr lang="en-US" altLang="ja-JP" sz="2800" b="1" smtClean="0">
                <a:latin typeface="HG丸ｺﾞｼｯｸM-PRO" pitchFamily="50" charset="-128"/>
                <a:ea typeface="HG丸ｺﾞｼｯｸM-PRO" pitchFamily="50" charset="-128"/>
              </a:rPr>
              <a:t>Quatum Studium</a:t>
            </a:r>
            <a:r>
              <a:rPr lang="ja-JP" altLang="en-US" sz="2800" b="1" smtClean="0">
                <a:latin typeface="HG丸ｺﾞｼｯｸM-PRO" pitchFamily="50" charset="-128"/>
                <a:ea typeface="HG丸ｺﾞｼｯｸM-PRO" pitchFamily="50" charset="-128"/>
              </a:rPr>
              <a:t>　量子スタジアム</a:t>
            </a:r>
          </a:p>
        </p:txBody>
      </p:sp>
      <p:pic>
        <p:nvPicPr>
          <p:cNvPr id="51203" name="Picture 5" descr="Stu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55626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6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6232525" y="1392238"/>
            <a:ext cx="20685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ビリアード問題</a:t>
            </a:r>
          </a:p>
          <a:p>
            <a:pPr eaLnBrk="1" hangingPunct="1"/>
            <a:r>
              <a:rPr lang="ja-JP" altLang="en-US"/>
              <a:t>　　　</a:t>
            </a:r>
            <a:r>
              <a:rPr lang="ja-JP" altLang="en-US">
                <a:solidFill>
                  <a:srgbClr val="FF0000"/>
                </a:solidFill>
              </a:rPr>
              <a:t>粒子</a:t>
            </a:r>
          </a:p>
          <a:p>
            <a:pPr eaLnBrk="1" hangingPunct="1"/>
            <a:endParaRPr lang="ja-JP" altLang="en-US"/>
          </a:p>
          <a:p>
            <a:pPr eaLnBrk="1" hangingPunct="1"/>
            <a:endParaRPr lang="ja-JP" altLang="en-US"/>
          </a:p>
          <a:p>
            <a:pPr eaLnBrk="1" hangingPunct="1"/>
            <a:r>
              <a:rPr lang="ja-JP" altLang="en-US"/>
              <a:t>　　　</a:t>
            </a:r>
            <a:r>
              <a:rPr lang="ja-JP" altLang="en-US">
                <a:solidFill>
                  <a:srgbClr val="FF0000"/>
                </a:solidFill>
              </a:rPr>
              <a:t>波</a:t>
            </a:r>
          </a:p>
          <a:p>
            <a:pPr eaLnBrk="1" hangingPunct="1"/>
            <a:r>
              <a:rPr lang="ja-JP" altLang="en-US"/>
              <a:t>量子カオス</a:t>
            </a:r>
          </a:p>
        </p:txBody>
      </p:sp>
      <p:sp>
        <p:nvSpPr>
          <p:cNvPr id="51206" name="Line 8"/>
          <p:cNvSpPr>
            <a:spLocks noChangeShapeType="1"/>
          </p:cNvSpPr>
          <p:nvPr/>
        </p:nvSpPr>
        <p:spPr bwMode="auto">
          <a:xfrm flipH="1">
            <a:off x="6621463" y="2057400"/>
            <a:ext cx="7937" cy="1185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07" name="Rectangle 9"/>
          <p:cNvSpPr>
            <a:spLocks noChangeArrowheads="1"/>
          </p:cNvSpPr>
          <p:nvPr/>
        </p:nvSpPr>
        <p:spPr bwMode="auto">
          <a:xfrm>
            <a:off x="5334000" y="48768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120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36703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9" name="Line 11"/>
          <p:cNvSpPr>
            <a:spLocks noChangeShapeType="1"/>
          </p:cNvSpPr>
          <p:nvPr/>
        </p:nvSpPr>
        <p:spPr bwMode="auto">
          <a:xfrm flipV="1">
            <a:off x="6096000" y="495300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0" name="Line 12"/>
          <p:cNvSpPr>
            <a:spLocks noChangeShapeType="1"/>
          </p:cNvSpPr>
          <p:nvPr/>
        </p:nvSpPr>
        <p:spPr bwMode="auto">
          <a:xfrm>
            <a:off x="6858000" y="4953000"/>
            <a:ext cx="1981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1" name="Line 13"/>
          <p:cNvSpPr>
            <a:spLocks noChangeShapeType="1"/>
          </p:cNvSpPr>
          <p:nvPr/>
        </p:nvSpPr>
        <p:spPr bwMode="auto">
          <a:xfrm flipH="1">
            <a:off x="7162800" y="57912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2" name="Line 14"/>
          <p:cNvSpPr>
            <a:spLocks noChangeShapeType="1"/>
          </p:cNvSpPr>
          <p:nvPr/>
        </p:nvSpPr>
        <p:spPr bwMode="auto">
          <a:xfrm flipH="1" flipV="1">
            <a:off x="5410200" y="6096000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3" name="Line 15"/>
          <p:cNvSpPr>
            <a:spLocks noChangeShapeType="1"/>
          </p:cNvSpPr>
          <p:nvPr/>
        </p:nvSpPr>
        <p:spPr bwMode="auto">
          <a:xfrm flipV="1">
            <a:off x="5410200" y="4953000"/>
            <a:ext cx="914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4" name="Line 16"/>
          <p:cNvSpPr>
            <a:spLocks noChangeShapeType="1"/>
          </p:cNvSpPr>
          <p:nvPr/>
        </p:nvSpPr>
        <p:spPr bwMode="auto">
          <a:xfrm>
            <a:off x="6324600" y="4953000"/>
            <a:ext cx="2514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5" name="Line 17"/>
          <p:cNvSpPr>
            <a:spLocks noChangeShapeType="1"/>
          </p:cNvSpPr>
          <p:nvPr/>
        </p:nvSpPr>
        <p:spPr bwMode="auto">
          <a:xfrm flipH="1" flipV="1">
            <a:off x="5638800" y="5105400"/>
            <a:ext cx="3127375" cy="103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6" name="Line 18"/>
          <p:cNvSpPr>
            <a:spLocks noChangeShapeType="1"/>
          </p:cNvSpPr>
          <p:nvPr/>
        </p:nvSpPr>
        <p:spPr bwMode="auto">
          <a:xfrm>
            <a:off x="5638800" y="5105400"/>
            <a:ext cx="7620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7" name="Line 19"/>
          <p:cNvSpPr>
            <a:spLocks noChangeShapeType="1"/>
          </p:cNvSpPr>
          <p:nvPr/>
        </p:nvSpPr>
        <p:spPr bwMode="auto">
          <a:xfrm flipV="1">
            <a:off x="6400800" y="5715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8" name="Line 20"/>
          <p:cNvSpPr>
            <a:spLocks noChangeShapeType="1"/>
          </p:cNvSpPr>
          <p:nvPr/>
        </p:nvSpPr>
        <p:spPr bwMode="auto">
          <a:xfrm>
            <a:off x="7435850" y="5197475"/>
            <a:ext cx="676275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19" name="Line 21"/>
          <p:cNvSpPr>
            <a:spLocks noChangeShapeType="1"/>
          </p:cNvSpPr>
          <p:nvPr/>
        </p:nvSpPr>
        <p:spPr bwMode="auto">
          <a:xfrm flipV="1">
            <a:off x="6302375" y="5153025"/>
            <a:ext cx="22542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20" name="Line 22"/>
          <p:cNvSpPr>
            <a:spLocks noChangeShapeType="1"/>
          </p:cNvSpPr>
          <p:nvPr/>
        </p:nvSpPr>
        <p:spPr bwMode="auto">
          <a:xfrm flipH="1">
            <a:off x="7667625" y="6143625"/>
            <a:ext cx="4667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21" name="Line 23"/>
          <p:cNvSpPr>
            <a:spLocks noChangeShapeType="1"/>
          </p:cNvSpPr>
          <p:nvPr/>
        </p:nvSpPr>
        <p:spPr bwMode="auto">
          <a:xfrm flipH="1" flipV="1">
            <a:off x="5880100" y="6238875"/>
            <a:ext cx="492125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22" name="Line 24"/>
          <p:cNvSpPr>
            <a:spLocks noChangeShapeType="1"/>
          </p:cNvSpPr>
          <p:nvPr/>
        </p:nvSpPr>
        <p:spPr bwMode="auto">
          <a:xfrm flipV="1">
            <a:off x="5461000" y="5689600"/>
            <a:ext cx="276225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23" name="Line 25"/>
          <p:cNvSpPr>
            <a:spLocks noChangeShapeType="1"/>
          </p:cNvSpPr>
          <p:nvPr/>
        </p:nvSpPr>
        <p:spPr bwMode="auto">
          <a:xfrm>
            <a:off x="6918325" y="5241925"/>
            <a:ext cx="46355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24" name="Line 26"/>
          <p:cNvSpPr>
            <a:spLocks noChangeShapeType="1"/>
          </p:cNvSpPr>
          <p:nvPr/>
        </p:nvSpPr>
        <p:spPr bwMode="auto">
          <a:xfrm flipH="1" flipV="1">
            <a:off x="7375525" y="5683250"/>
            <a:ext cx="492125" cy="158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1225" name="Line 27"/>
          <p:cNvSpPr>
            <a:spLocks noChangeShapeType="1"/>
          </p:cNvSpPr>
          <p:nvPr/>
        </p:nvSpPr>
        <p:spPr bwMode="auto">
          <a:xfrm>
            <a:off x="5924550" y="5676900"/>
            <a:ext cx="190500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954088" y="228600"/>
            <a:ext cx="5562600" cy="685800"/>
          </a:xfrm>
          <a:noFill/>
        </p:spPr>
        <p:txBody>
          <a:bodyPr/>
          <a:lstStyle/>
          <a:p>
            <a:pPr algn="l" eaLnBrk="1" hangingPunct="1"/>
            <a:r>
              <a:rPr lang="ja-JP" altLang="en-US" sz="2800" b="1" smtClean="0">
                <a:latin typeface="HG丸ｺﾞｼｯｸM-PRO" pitchFamily="50" charset="-128"/>
                <a:ea typeface="HG丸ｺﾞｼｯｸM-PRO" pitchFamily="50" charset="-128"/>
              </a:rPr>
              <a:t>分子操作　</a:t>
            </a:r>
            <a:r>
              <a:rPr lang="ja-JP" altLang="en-US" sz="2400" b="1" smtClean="0">
                <a:latin typeface="HG丸ｺﾞｼｯｸM-PRO" pitchFamily="50" charset="-128"/>
                <a:ea typeface="HG丸ｺﾞｼｯｸM-PRO" pitchFamily="50" charset="-128"/>
              </a:rPr>
              <a:t>フラーレン Ｃ</a:t>
            </a:r>
            <a:r>
              <a:rPr lang="en-US" altLang="ja-JP" sz="2400" b="1" baseline="-25000" smtClean="0">
                <a:latin typeface="HG丸ｺﾞｼｯｸM-PRO" pitchFamily="50" charset="-128"/>
                <a:ea typeface="HG丸ｺﾞｼｯｸM-PRO" pitchFamily="50" charset="-128"/>
              </a:rPr>
              <a:t>60</a:t>
            </a:r>
            <a:r>
              <a:rPr lang="en-US" altLang="ja-JP" sz="2400" b="1" smtClean="0">
                <a:latin typeface="HG丸ｺﾞｼｯｸM-PRO" pitchFamily="50" charset="-128"/>
                <a:ea typeface="HG丸ｺﾞｼｯｸM-PRO" pitchFamily="50" charset="-128"/>
              </a:rPr>
              <a:t> </a:t>
            </a:r>
            <a:r>
              <a:rPr lang="ja-JP" altLang="en-US" sz="2400" b="1" smtClean="0">
                <a:latin typeface="HG丸ｺﾞｼｯｸM-PRO" pitchFamily="50" charset="-128"/>
                <a:ea typeface="HG丸ｺﾞｼｯｸM-PRO" pitchFamily="50" charset="-128"/>
              </a:rPr>
              <a:t>分子</a:t>
            </a:r>
          </a:p>
        </p:txBody>
      </p:sp>
      <p:sp>
        <p:nvSpPr>
          <p:cNvPr id="52227" name="Line 5"/>
          <p:cNvSpPr>
            <a:spLocks noChangeShapeType="1"/>
          </p:cNvSpPr>
          <p:nvPr/>
        </p:nvSpPr>
        <p:spPr bwMode="auto">
          <a:xfrm>
            <a:off x="-31750" y="9144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52228" name="Picture 6" descr="C60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905000"/>
            <a:ext cx="4479925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7" descr="C6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657600"/>
            <a:ext cx="356076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8" descr="Ｃ６０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71600"/>
            <a:ext cx="2193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9"/>
          <p:cNvSpPr txBox="1">
            <a:spLocks noChangeArrowheads="1"/>
          </p:cNvSpPr>
          <p:nvPr/>
        </p:nvSpPr>
        <p:spPr bwMode="auto">
          <a:xfrm>
            <a:off x="2863850" y="1752600"/>
            <a:ext cx="13319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/>
              <a:t>珠</a:t>
            </a:r>
          </a:p>
          <a:p>
            <a:pPr eaLnBrk="1" hangingPunct="1"/>
            <a:r>
              <a:rPr lang="en-US" altLang="ja-JP" sz="2000" b="1"/>
              <a:t>C60</a:t>
            </a:r>
            <a:r>
              <a:rPr lang="ja-JP" altLang="en-US" sz="2000" b="1"/>
              <a:t>分子</a:t>
            </a:r>
          </a:p>
          <a:p>
            <a:pPr eaLnBrk="1" hangingPunct="1"/>
            <a:r>
              <a:rPr lang="ja-JP" altLang="en-US" sz="2000" b="1"/>
              <a:t>直径 </a:t>
            </a:r>
            <a:r>
              <a:rPr lang="en-US" altLang="ja-JP" sz="2000" b="1"/>
              <a:t>7.1Å</a:t>
            </a:r>
          </a:p>
          <a:p>
            <a:pPr eaLnBrk="1" hangingPunct="1"/>
            <a:endParaRPr lang="en-US" altLang="ja-JP" sz="2000" b="1"/>
          </a:p>
          <a:p>
            <a:pPr eaLnBrk="1" hangingPunct="1"/>
            <a:r>
              <a:rPr lang="ja-JP" altLang="en-US" sz="2000" b="1"/>
              <a:t>指</a:t>
            </a:r>
          </a:p>
          <a:p>
            <a:pPr eaLnBrk="1" hangingPunct="1"/>
            <a:r>
              <a:rPr lang="ja-JP" altLang="en-US" sz="2000" b="1"/>
              <a:t>ＳＴＭ探針</a:t>
            </a:r>
          </a:p>
        </p:txBody>
      </p:sp>
      <p:sp>
        <p:nvSpPr>
          <p:cNvPr id="52232" name="Text Box 10"/>
          <p:cNvSpPr txBox="1">
            <a:spLocks noChangeArrowheads="1"/>
          </p:cNvSpPr>
          <p:nvPr/>
        </p:nvSpPr>
        <p:spPr bwMode="auto">
          <a:xfrm>
            <a:off x="4235450" y="1295400"/>
            <a:ext cx="1831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>
                <a:solidFill>
                  <a:schemeClr val="accent2"/>
                </a:solidFill>
              </a:rPr>
              <a:t>ナノそろばん</a:t>
            </a:r>
          </a:p>
        </p:txBody>
      </p:sp>
      <p:sp>
        <p:nvSpPr>
          <p:cNvPr id="52233" name="Text Box 11"/>
          <p:cNvSpPr txBox="1">
            <a:spLocks noChangeArrowheads="1"/>
          </p:cNvSpPr>
          <p:nvPr/>
        </p:nvSpPr>
        <p:spPr bwMode="auto">
          <a:xfrm>
            <a:off x="6292850" y="1219200"/>
            <a:ext cx="2851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/>
              <a:t>©IBM Zurich Lab.</a:t>
            </a:r>
          </a:p>
          <a:p>
            <a:pPr eaLnBrk="1" hangingPunct="1"/>
            <a:r>
              <a:rPr lang="en-US" altLang="ja-JP" sz="1600" b="1"/>
              <a:t>Surface Science 386(1997) 101 </a:t>
            </a:r>
          </a:p>
        </p:txBody>
      </p:sp>
      <p:sp>
        <p:nvSpPr>
          <p:cNvPr id="52234" name="Text Box 13"/>
          <p:cNvSpPr txBox="1">
            <a:spLocks noChangeArrowheads="1"/>
          </p:cNvSpPr>
          <p:nvPr/>
        </p:nvSpPr>
        <p:spPr bwMode="auto">
          <a:xfrm>
            <a:off x="2243138" y="1046163"/>
            <a:ext cx="1104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/>
              <a:t>炭素原子</a:t>
            </a:r>
          </a:p>
        </p:txBody>
      </p:sp>
      <p:sp>
        <p:nvSpPr>
          <p:cNvPr id="52235" name="Line 14"/>
          <p:cNvSpPr>
            <a:spLocks noChangeShapeType="1"/>
          </p:cNvSpPr>
          <p:nvPr/>
        </p:nvSpPr>
        <p:spPr bwMode="auto">
          <a:xfrm flipH="1">
            <a:off x="1979613" y="1268413"/>
            <a:ext cx="288925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4925" y="2276475"/>
            <a:ext cx="4635500" cy="4681538"/>
            <a:chOff x="113" y="663"/>
            <a:chExt cx="2920" cy="2949"/>
          </a:xfrm>
        </p:grpSpPr>
        <p:pic>
          <p:nvPicPr>
            <p:cNvPr id="10264" name="Picture 3" descr="NaCl-X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663"/>
              <a:ext cx="2920" cy="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5" name="Rectangle 4"/>
            <p:cNvSpPr>
              <a:spLocks noChangeArrowheads="1"/>
            </p:cNvSpPr>
            <p:nvPr/>
          </p:nvSpPr>
          <p:spPr bwMode="auto">
            <a:xfrm>
              <a:off x="158" y="3339"/>
              <a:ext cx="2812" cy="2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44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5181600" cy="587375"/>
          </a:xfrm>
          <a:noFill/>
        </p:spPr>
        <p:txBody>
          <a:bodyPr/>
          <a:lstStyle/>
          <a:p>
            <a:pPr algn="l" eaLnBrk="1" hangingPunct="1"/>
            <a:r>
              <a:rPr lang="en-US" altLang="ja-JP" sz="2400" smtClean="0"/>
              <a:t>NaCl</a:t>
            </a:r>
            <a:r>
              <a:rPr lang="ja-JP" altLang="en-US" sz="2400" smtClean="0"/>
              <a:t>の</a:t>
            </a:r>
            <a:r>
              <a:rPr lang="en-US" altLang="ja-JP" sz="2400" smtClean="0"/>
              <a:t>X</a:t>
            </a:r>
            <a:r>
              <a:rPr lang="ja-JP" altLang="en-US" sz="2400" smtClean="0"/>
              <a:t>線回折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258888" y="692150"/>
            <a:ext cx="2254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2"/>
                </a:solidFill>
              </a:rPr>
              <a:t>→</a:t>
            </a:r>
            <a:r>
              <a:rPr lang="en-US" altLang="ja-JP" dirty="0">
                <a:solidFill>
                  <a:srgbClr val="CC6600"/>
                </a:solidFill>
              </a:rPr>
              <a:t>X</a:t>
            </a:r>
            <a:r>
              <a:rPr lang="ja-JP" altLang="en-US" dirty="0">
                <a:solidFill>
                  <a:srgbClr val="CC6600"/>
                </a:solidFill>
              </a:rPr>
              <a:t>線構造解析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4500563" y="333375"/>
            <a:ext cx="4013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Laue</a:t>
            </a:r>
            <a:r>
              <a:rPr lang="ja-JP" altLang="en-US"/>
              <a:t>の条件＝</a:t>
            </a:r>
            <a:r>
              <a:rPr lang="en-US" altLang="ja-JP"/>
              <a:t>Bragg</a:t>
            </a:r>
            <a:r>
              <a:rPr lang="ja-JP" altLang="en-US"/>
              <a:t>反射の式</a:t>
            </a: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6567488" y="765175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（～寺田寅彦）</a:t>
            </a:r>
          </a:p>
        </p:txBody>
      </p:sp>
      <p:pic>
        <p:nvPicPr>
          <p:cNvPr id="10248" name="Picture 10" descr="wh-brag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724400"/>
            <a:ext cx="11811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 descr="wl-brag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4724400"/>
            <a:ext cx="11811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 descr="medal_phys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71633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4643438" y="3789363"/>
            <a:ext cx="3517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/>
              <a:t>The Nobel Prize in Physics 1915</a:t>
            </a:r>
          </a:p>
        </p:txBody>
      </p:sp>
      <p:sp>
        <p:nvSpPr>
          <p:cNvPr id="10252" name="Rectangle 14"/>
          <p:cNvSpPr>
            <a:spLocks noChangeArrowheads="1"/>
          </p:cNvSpPr>
          <p:nvPr/>
        </p:nvSpPr>
        <p:spPr bwMode="auto">
          <a:xfrm>
            <a:off x="4356100" y="4221163"/>
            <a:ext cx="44958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600"/>
              <a:t>“for their services in the analysis of crystal structure </a:t>
            </a:r>
          </a:p>
          <a:p>
            <a:pPr>
              <a:lnSpc>
                <a:spcPct val="80000"/>
              </a:lnSpc>
            </a:pPr>
            <a:r>
              <a:rPr lang="en-US" altLang="ja-JP" sz="1600"/>
              <a:t>by means of X-rays” </a:t>
            </a:r>
          </a:p>
        </p:txBody>
      </p:sp>
      <p:sp>
        <p:nvSpPr>
          <p:cNvPr id="10253" name="Rectangle 15"/>
          <p:cNvSpPr>
            <a:spLocks noChangeArrowheads="1"/>
          </p:cNvSpPr>
          <p:nvPr/>
        </p:nvSpPr>
        <p:spPr bwMode="auto">
          <a:xfrm>
            <a:off x="4945063" y="6337300"/>
            <a:ext cx="20034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ja-JP" sz="1400"/>
              <a:t>Sir William Henry Bragg</a:t>
            </a:r>
          </a:p>
          <a:p>
            <a:r>
              <a:rPr lang="en-US" altLang="ja-JP" sz="1400"/>
              <a:t>(1862-1942)</a:t>
            </a:r>
          </a:p>
        </p:txBody>
      </p:sp>
      <p:sp>
        <p:nvSpPr>
          <p:cNvPr id="10254" name="Rectangle 16"/>
          <p:cNvSpPr>
            <a:spLocks noChangeArrowheads="1"/>
          </p:cNvSpPr>
          <p:nvPr/>
        </p:nvSpPr>
        <p:spPr bwMode="auto">
          <a:xfrm>
            <a:off x="7081838" y="6324600"/>
            <a:ext cx="19923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400"/>
              <a:t>William Lawrence Bragg</a:t>
            </a:r>
          </a:p>
          <a:p>
            <a:r>
              <a:rPr lang="en-US" altLang="ja-JP" sz="1400"/>
              <a:t>(1890-1971)</a:t>
            </a:r>
          </a:p>
        </p:txBody>
      </p:sp>
      <p:pic>
        <p:nvPicPr>
          <p:cNvPr id="10255" name="Picture 17" descr="la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060575"/>
            <a:ext cx="11303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8" descr="medal_phys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230313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Text Box 19"/>
          <p:cNvSpPr txBox="1">
            <a:spLocks noChangeArrowheads="1"/>
          </p:cNvSpPr>
          <p:nvPr/>
        </p:nvSpPr>
        <p:spPr bwMode="auto">
          <a:xfrm>
            <a:off x="4787900" y="1303338"/>
            <a:ext cx="3517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/>
              <a:t>The Nobel Prize in Physics 1914</a:t>
            </a:r>
          </a:p>
        </p:txBody>
      </p:sp>
      <p:sp>
        <p:nvSpPr>
          <p:cNvPr id="10258" name="Rectangle 20"/>
          <p:cNvSpPr>
            <a:spLocks noChangeArrowheads="1"/>
          </p:cNvSpPr>
          <p:nvPr/>
        </p:nvSpPr>
        <p:spPr bwMode="auto">
          <a:xfrm>
            <a:off x="3924300" y="1700213"/>
            <a:ext cx="497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600"/>
              <a:t>“for his discovery of the diffraction of X-rays by crystals” </a:t>
            </a:r>
          </a:p>
        </p:txBody>
      </p:sp>
      <p:sp>
        <p:nvSpPr>
          <p:cNvPr id="10259" name="Rectangle 21"/>
          <p:cNvSpPr>
            <a:spLocks noChangeArrowheads="1"/>
          </p:cNvSpPr>
          <p:nvPr/>
        </p:nvSpPr>
        <p:spPr bwMode="auto">
          <a:xfrm>
            <a:off x="6516688" y="3055938"/>
            <a:ext cx="1222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400"/>
              <a:t>Max von Laue</a:t>
            </a:r>
          </a:p>
          <a:p>
            <a:r>
              <a:rPr lang="en-US" altLang="ja-JP" sz="1400"/>
              <a:t>(1879-1960)</a:t>
            </a:r>
          </a:p>
        </p:txBody>
      </p:sp>
      <p:sp>
        <p:nvSpPr>
          <p:cNvPr id="10260" name="Line 22"/>
          <p:cNvSpPr>
            <a:spLocks noChangeShapeType="1"/>
          </p:cNvSpPr>
          <p:nvPr/>
        </p:nvSpPr>
        <p:spPr bwMode="auto">
          <a:xfrm>
            <a:off x="4211638" y="1700213"/>
            <a:ext cx="4105275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1" name="Line 23"/>
          <p:cNvSpPr>
            <a:spLocks noChangeShapeType="1"/>
          </p:cNvSpPr>
          <p:nvPr/>
        </p:nvSpPr>
        <p:spPr bwMode="auto">
          <a:xfrm>
            <a:off x="4284663" y="4181475"/>
            <a:ext cx="4105275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0262" name="Text Box 24"/>
          <p:cNvSpPr txBox="1">
            <a:spLocks noChangeArrowheads="1"/>
          </p:cNvSpPr>
          <p:nvPr/>
        </p:nvSpPr>
        <p:spPr bwMode="auto">
          <a:xfrm>
            <a:off x="3854450" y="5156200"/>
            <a:ext cx="13292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ブラッグ</a:t>
            </a:r>
          </a:p>
        </p:txBody>
      </p:sp>
      <p:sp>
        <p:nvSpPr>
          <p:cNvPr id="10263" name="Text Box 25"/>
          <p:cNvSpPr txBox="1">
            <a:spLocks noChangeArrowheads="1"/>
          </p:cNvSpPr>
          <p:nvPr/>
        </p:nvSpPr>
        <p:spPr bwMode="auto">
          <a:xfrm>
            <a:off x="4149725" y="2492375"/>
            <a:ext cx="10502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>
                <a:solidFill>
                  <a:srgbClr val="C00000"/>
                </a:solidFill>
                <a:latin typeface="AR P丸ゴシック体E" pitchFamily="50" charset="-128"/>
                <a:ea typeface="AR P丸ゴシック体E" pitchFamily="50" charset="-128"/>
              </a:rPr>
              <a:t>ラウエ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1733907"/>
            <a:ext cx="4099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Ｘ線の波長～ナノメータ</a:t>
            </a:r>
            <a:endParaRPr kumimoji="1" lang="en-US" altLang="ja-JP" dirty="0" smtClean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dirty="0" smtClean="0">
                <a:solidFill>
                  <a:srgbClr val="FF0000"/>
                </a:solidFill>
                <a:latin typeface="AR P丸ゴシック体E" pitchFamily="50" charset="-128"/>
                <a:ea typeface="AR P丸ゴシック体E" pitchFamily="50" charset="-128"/>
              </a:rPr>
              <a:t>　⇒原子レベルの構造の解明</a:t>
            </a:r>
            <a:endParaRPr kumimoji="1" lang="ja-JP" altLang="en-US" dirty="0">
              <a:solidFill>
                <a:srgbClr val="FF0000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181992"/>
              </p:ext>
            </p:extLst>
          </p:nvPr>
        </p:nvGraphicFramePr>
        <p:xfrm>
          <a:off x="2784846" y="5589240"/>
          <a:ext cx="2435226" cy="501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数式" r:id="rId8" imgW="863280" imgH="177480" progId="Equation.3">
                  <p:embed/>
                </p:oleObj>
              </mc:Choice>
              <mc:Fallback>
                <p:oleObj name="数式" r:id="rId8" imgW="8632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84846" y="5589240"/>
                        <a:ext cx="2435226" cy="501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79512" y="5961474"/>
            <a:ext cx="4434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0000FF"/>
                </a:solidFill>
                <a:latin typeface="AR P丸ゴシック体E" pitchFamily="50" charset="-128"/>
                <a:ea typeface="AR P丸ゴシック体E" pitchFamily="50" charset="-128"/>
              </a:rPr>
              <a:t>回折パターン</a:t>
            </a:r>
            <a:endParaRPr lang="en-US" altLang="ja-JP" sz="2000" dirty="0" smtClean="0">
              <a:solidFill>
                <a:srgbClr val="0000FF"/>
              </a:solidFill>
              <a:latin typeface="AR P丸ゴシック体E" pitchFamily="50" charset="-128"/>
              <a:ea typeface="AR P丸ゴシック体E" pitchFamily="50" charset="-128"/>
            </a:endParaRPr>
          </a:p>
          <a:p>
            <a:r>
              <a:rPr lang="ja-JP" altLang="en-US" sz="2000" dirty="0" smtClean="0">
                <a:solidFill>
                  <a:srgbClr val="0000FF"/>
                </a:solidFill>
                <a:latin typeface="AR P丸ゴシック体E" pitchFamily="50" charset="-128"/>
                <a:ea typeface="AR P丸ゴシック体E" pitchFamily="50" charset="-128"/>
              </a:rPr>
              <a:t>＝波数（運動量）空間でのイメージング</a:t>
            </a:r>
            <a:endParaRPr kumimoji="1" lang="ja-JP" altLang="en-US" sz="2000" dirty="0">
              <a:solidFill>
                <a:srgbClr val="0000FF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2971800" cy="914400"/>
          </a:xfrm>
        </p:spPr>
        <p:txBody>
          <a:bodyPr/>
          <a:lstStyle/>
          <a:p>
            <a:pPr algn="l" eaLnBrk="1" hangingPunct="1"/>
            <a:r>
              <a:rPr lang="en-US" altLang="ja-JP" sz="2800" b="1" smtClean="0"/>
              <a:t>DNA</a:t>
            </a:r>
            <a:r>
              <a:rPr lang="ja-JP" altLang="en-US" sz="2800" b="1" smtClean="0"/>
              <a:t>の直接観察</a:t>
            </a:r>
          </a:p>
        </p:txBody>
      </p:sp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4676775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 descr="DN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90600"/>
            <a:ext cx="497363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DN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-152400"/>
            <a:ext cx="3557587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DN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225800"/>
            <a:ext cx="2773362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82563" y="1119188"/>
            <a:ext cx="808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/>
              <a:t>チミン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152400" y="2133600"/>
            <a:ext cx="1104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/>
              <a:t>グアニン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2133600" y="1066800"/>
            <a:ext cx="1109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/>
              <a:t>アデニン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438400" y="1447800"/>
            <a:ext cx="1027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/>
              <a:t>シトシン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4648200" y="3276600"/>
            <a:ext cx="18573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/>
              <a:t>P. G. Arscott, et al., </a:t>
            </a:r>
          </a:p>
          <a:p>
            <a:pPr eaLnBrk="1" hangingPunct="1"/>
            <a:r>
              <a:rPr lang="en-US" altLang="ja-JP" sz="1400" b="1"/>
              <a:t>Nature 339 (1989) 484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457200" y="4708525"/>
            <a:ext cx="1019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b="1"/>
              <a:t>TEM</a:t>
            </a:r>
            <a:r>
              <a:rPr lang="ja-JP" altLang="en-US" sz="2000" b="1"/>
              <a:t>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Grp="1" noChangeArrowheads="1"/>
          </p:cNvSpPr>
          <p:nvPr>
            <p:ph type="title"/>
          </p:nvPr>
        </p:nvSpPr>
        <p:spPr>
          <a:xfrm>
            <a:off x="588963" y="214313"/>
            <a:ext cx="4343400" cy="838200"/>
          </a:xfrm>
          <a:noFill/>
        </p:spPr>
        <p:txBody>
          <a:bodyPr/>
          <a:lstStyle/>
          <a:p>
            <a:pPr algn="l" eaLnBrk="1" hangingPunct="1"/>
            <a:r>
              <a:rPr lang="ja-JP" altLang="en-US" sz="2400" b="1" smtClean="0">
                <a:ea typeface="HG丸ｺﾞｼｯｸM-PRO" pitchFamily="50" charset="-128"/>
              </a:rPr>
              <a:t>分子操作　ＤＮＡ塩基分子</a:t>
            </a:r>
          </a:p>
        </p:txBody>
      </p:sp>
      <p:sp>
        <p:nvSpPr>
          <p:cNvPr id="54275" name="Line 11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54276" name="Picture 12" descr="川合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990600"/>
            <a:ext cx="44354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3" descr="川合２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990600"/>
            <a:ext cx="44958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川合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155950"/>
            <a:ext cx="4495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6227763" y="45720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ea typeface="HG丸ｺﾞｼｯｸM-PRO" pitchFamily="50" charset="-128"/>
              </a:rPr>
              <a:t>川合知ニら（大阪大学）</a:t>
            </a: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5764213" y="2884488"/>
            <a:ext cx="325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400" b="1"/>
              <a:t>銅結晶表面上に吸着させたアデニン分子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5612" y="4221088"/>
            <a:ext cx="839486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AR P丸ゴシック体M" pitchFamily="50" charset="-128"/>
                <a:ea typeface="AR P丸ゴシック体M" pitchFamily="50" charset="-128"/>
              </a:rPr>
              <a:t> </a:t>
            </a:r>
            <a:r>
              <a:rPr kumimoji="1" lang="en-US" altLang="ja-JP" sz="3600" dirty="0" smtClean="0">
                <a:solidFill>
                  <a:schemeClr val="bg1"/>
                </a:solidFill>
                <a:latin typeface="AR P丸ゴシック体M" pitchFamily="50" charset="-128"/>
                <a:ea typeface="AR P丸ゴシック体M" pitchFamily="50" charset="-128"/>
              </a:rPr>
              <a:t>STM: </a:t>
            </a:r>
            <a:r>
              <a:rPr kumimoji="1" lang="ja-JP" altLang="en-US" sz="3600" dirty="0" smtClean="0">
                <a:solidFill>
                  <a:schemeClr val="bg1"/>
                </a:solidFill>
                <a:latin typeface="AR P丸ゴシック体M" pitchFamily="50" charset="-128"/>
                <a:ea typeface="AR P丸ゴシック体M" pitchFamily="50" charset="-128"/>
              </a:rPr>
              <a:t>顕微鏡からＤＮＡ合成器へ（！？）</a:t>
            </a:r>
            <a:endParaRPr kumimoji="1" lang="ja-JP" altLang="en-US" sz="3600" dirty="0">
              <a:solidFill>
                <a:schemeClr val="bg1"/>
              </a:solidFill>
              <a:latin typeface="AR P丸ゴシック体M" pitchFamily="50" charset="-128"/>
              <a:ea typeface="AR P丸ゴシック体M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30375"/>
            <a:ext cx="39020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2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01775"/>
            <a:ext cx="4389438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60040" y="260648"/>
            <a:ext cx="88924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 b="1" dirty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シリコン表面上</a:t>
            </a:r>
            <a:r>
              <a:rPr lang="ja-JP" altLang="en-US" sz="2800" b="1" dirty="0" smtClean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の金属原子</a:t>
            </a:r>
            <a:r>
              <a:rPr lang="ja-JP" altLang="en-US" sz="2800" b="1" dirty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鎖 </a:t>
            </a:r>
            <a:r>
              <a:rPr lang="en-US" altLang="ja-JP" sz="2800" b="1" dirty="0" smtClean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―</a:t>
            </a:r>
            <a:r>
              <a:rPr lang="ja-JP" altLang="en-US" sz="2800" b="1" dirty="0" smtClean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金属 </a:t>
            </a:r>
            <a:r>
              <a:rPr lang="en-US" altLang="ja-JP" sz="2800" b="1" dirty="0" smtClean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or </a:t>
            </a:r>
            <a:r>
              <a:rPr lang="ja-JP" altLang="en-US" sz="2800" b="1" dirty="0" smtClean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絶縁体？</a:t>
            </a:r>
            <a:r>
              <a:rPr lang="en-US" altLang="ja-JP" sz="2800" b="1" dirty="0" smtClean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―</a:t>
            </a:r>
            <a:r>
              <a:rPr lang="en-US" altLang="ja-JP" sz="2800" dirty="0" smtClean="0">
                <a:solidFill>
                  <a:srgbClr val="C00000"/>
                </a:solidFill>
                <a:latin typeface="AR P丸ゴシック体M" pitchFamily="50" charset="-128"/>
                <a:ea typeface="AR P丸ゴシック体M" pitchFamily="50" charset="-128"/>
              </a:rPr>
              <a:t> </a:t>
            </a:r>
            <a:endParaRPr lang="en-US" altLang="ja-JP" sz="2800" b="1" dirty="0">
              <a:solidFill>
                <a:srgbClr val="C00000"/>
              </a:solidFill>
              <a:latin typeface="AR P丸ゴシック体M" pitchFamily="50" charset="-128"/>
              <a:ea typeface="AR P丸ゴシック体M" pitchFamily="50" charset="-128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438400" y="990600"/>
            <a:ext cx="662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chemeClr val="tx2"/>
                </a:solidFill>
              </a:rPr>
              <a:t>In / Si(001)   Evans and Nogami,  Physical Review B59 (1999) 7644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676400" y="1363663"/>
            <a:ext cx="678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b="1">
                <a:solidFill>
                  <a:schemeClr val="tx2"/>
                </a:solidFill>
              </a:rPr>
              <a:t>STM Image                                                   Atomic Arrangement</a:t>
            </a: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7277100" y="5416550"/>
            <a:ext cx="215900" cy="20955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1668463" y="5811838"/>
            <a:ext cx="55673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solidFill>
                  <a:srgbClr val="FF0000"/>
                </a:solidFill>
                <a:latin typeface="ＭＳ Ｐゴシック" charset="-128"/>
              </a:rPr>
              <a:t>１次元金属？　絶縁体（ヤーン・テラー </a:t>
            </a:r>
            <a:r>
              <a:rPr lang="en-US" altLang="ja-JP" sz="1800" b="1">
                <a:solidFill>
                  <a:srgbClr val="FF0000"/>
                </a:solidFill>
                <a:latin typeface="ＭＳ Ｐゴシック" charset="-128"/>
              </a:rPr>
              <a:t>or </a:t>
            </a:r>
            <a:r>
              <a:rPr lang="ja-JP" altLang="en-US" sz="1800" b="1">
                <a:solidFill>
                  <a:srgbClr val="FF0000"/>
                </a:solidFill>
                <a:latin typeface="ＭＳ Ｐゴシック" charset="-128"/>
              </a:rPr>
              <a:t>パイエルス）？</a:t>
            </a:r>
          </a:p>
          <a:p>
            <a:pPr eaLnBrk="1" hangingPunct="1"/>
            <a:r>
              <a:rPr lang="ja-JP" altLang="en-US" sz="1800" b="1">
                <a:solidFill>
                  <a:srgbClr val="FF0000"/>
                </a:solidFill>
                <a:latin typeface="ＭＳ Ｐゴシック" charset="-128"/>
              </a:rPr>
              <a:t>朝永・ラティンジャー液体？</a:t>
            </a:r>
          </a:p>
        </p:txBody>
      </p:sp>
      <p:grpSp>
        <p:nvGrpSpPr>
          <p:cNvPr id="143370" name="Group 10"/>
          <p:cNvGrpSpPr>
            <a:grpSpLocks/>
          </p:cNvGrpSpPr>
          <p:nvPr/>
        </p:nvGrpSpPr>
        <p:grpSpPr bwMode="auto">
          <a:xfrm>
            <a:off x="1403350" y="1516063"/>
            <a:ext cx="2382838" cy="2849562"/>
            <a:chOff x="884" y="955"/>
            <a:chExt cx="1501" cy="1795"/>
          </a:xfrm>
        </p:grpSpPr>
        <p:grpSp>
          <p:nvGrpSpPr>
            <p:cNvPr id="55307" name="Group 11"/>
            <p:cNvGrpSpPr>
              <a:grpSpLocks/>
            </p:cNvGrpSpPr>
            <p:nvPr/>
          </p:nvGrpSpPr>
          <p:grpSpPr bwMode="auto">
            <a:xfrm rot="-4137217">
              <a:off x="1001" y="2472"/>
              <a:ext cx="161" cy="396"/>
              <a:chOff x="923" y="1026"/>
              <a:chExt cx="161" cy="396"/>
            </a:xfrm>
          </p:grpSpPr>
          <p:sp>
            <p:nvSpPr>
              <p:cNvPr id="55325" name="Rectangle 12"/>
              <p:cNvSpPr>
                <a:spLocks noChangeArrowheads="1"/>
              </p:cNvSpPr>
              <p:nvPr/>
            </p:nvSpPr>
            <p:spPr bwMode="auto">
              <a:xfrm rot="-1228967">
                <a:off x="923" y="1026"/>
                <a:ext cx="88" cy="231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5326" name="AutoShape 13"/>
              <p:cNvSpPr>
                <a:spLocks noChangeArrowheads="1"/>
              </p:cNvSpPr>
              <p:nvPr/>
            </p:nvSpPr>
            <p:spPr bwMode="auto">
              <a:xfrm rot="20371033" flipV="1">
                <a:off x="993" y="1241"/>
                <a:ext cx="91" cy="181"/>
              </a:xfrm>
              <a:prstGeom prst="triangle">
                <a:avLst>
                  <a:gd name="adj" fmla="val 50000"/>
                </a:avLst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5308" name="Group 14"/>
            <p:cNvGrpSpPr>
              <a:grpSpLocks/>
            </p:cNvGrpSpPr>
            <p:nvPr/>
          </p:nvGrpSpPr>
          <p:grpSpPr bwMode="auto">
            <a:xfrm rot="4477593">
              <a:off x="2135" y="1114"/>
              <a:ext cx="409" cy="91"/>
              <a:chOff x="1965" y="1611"/>
              <a:chExt cx="409" cy="91"/>
            </a:xfrm>
          </p:grpSpPr>
          <p:sp>
            <p:nvSpPr>
              <p:cNvPr id="55323" name="Rectangle 15"/>
              <p:cNvSpPr>
                <a:spLocks noChangeArrowheads="1"/>
              </p:cNvSpPr>
              <p:nvPr/>
            </p:nvSpPr>
            <p:spPr bwMode="auto">
              <a:xfrm rot="-5366184">
                <a:off x="2037" y="1540"/>
                <a:ext cx="88" cy="231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5324" name="AutoShape 16"/>
              <p:cNvSpPr>
                <a:spLocks noChangeArrowheads="1"/>
              </p:cNvSpPr>
              <p:nvPr/>
            </p:nvSpPr>
            <p:spPr bwMode="auto">
              <a:xfrm rot="16233816" flipV="1">
                <a:off x="2238" y="1566"/>
                <a:ext cx="91" cy="181"/>
              </a:xfrm>
              <a:prstGeom prst="triangle">
                <a:avLst>
                  <a:gd name="adj" fmla="val 50000"/>
                </a:avLst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5309" name="Group 17"/>
            <p:cNvGrpSpPr>
              <a:grpSpLocks/>
            </p:cNvGrpSpPr>
            <p:nvPr/>
          </p:nvGrpSpPr>
          <p:grpSpPr bwMode="auto">
            <a:xfrm rot="-1017309">
              <a:off x="1730" y="1514"/>
              <a:ext cx="161" cy="396"/>
              <a:chOff x="923" y="1026"/>
              <a:chExt cx="161" cy="396"/>
            </a:xfrm>
          </p:grpSpPr>
          <p:sp>
            <p:nvSpPr>
              <p:cNvPr id="55321" name="Rectangle 18"/>
              <p:cNvSpPr>
                <a:spLocks noChangeArrowheads="1"/>
              </p:cNvSpPr>
              <p:nvPr/>
            </p:nvSpPr>
            <p:spPr bwMode="auto">
              <a:xfrm rot="-1228967">
                <a:off x="923" y="1026"/>
                <a:ext cx="88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5322" name="AutoShape 19"/>
              <p:cNvSpPr>
                <a:spLocks noChangeArrowheads="1"/>
              </p:cNvSpPr>
              <p:nvPr/>
            </p:nvSpPr>
            <p:spPr bwMode="auto">
              <a:xfrm rot="20371033" flipV="1">
                <a:off x="993" y="1241"/>
                <a:ext cx="91" cy="181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5310" name="Group 20"/>
            <p:cNvGrpSpPr>
              <a:grpSpLocks/>
            </p:cNvGrpSpPr>
            <p:nvPr/>
          </p:nvGrpSpPr>
          <p:grpSpPr bwMode="auto">
            <a:xfrm rot="-3156149">
              <a:off x="1352" y="1982"/>
              <a:ext cx="161" cy="396"/>
              <a:chOff x="923" y="1026"/>
              <a:chExt cx="161" cy="396"/>
            </a:xfrm>
          </p:grpSpPr>
          <p:sp>
            <p:nvSpPr>
              <p:cNvPr id="55319" name="Rectangle 21"/>
              <p:cNvSpPr>
                <a:spLocks noChangeArrowheads="1"/>
              </p:cNvSpPr>
              <p:nvPr/>
            </p:nvSpPr>
            <p:spPr bwMode="auto">
              <a:xfrm rot="-1228967">
                <a:off x="923" y="1026"/>
                <a:ext cx="88" cy="23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55320" name="AutoShape 22"/>
              <p:cNvSpPr>
                <a:spLocks noChangeArrowheads="1"/>
              </p:cNvSpPr>
              <p:nvPr/>
            </p:nvSpPr>
            <p:spPr bwMode="auto">
              <a:xfrm rot="20371033" flipV="1">
                <a:off x="993" y="1241"/>
                <a:ext cx="91" cy="181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5311" name="Line 23"/>
            <p:cNvSpPr>
              <a:spLocks noChangeShapeType="1"/>
            </p:cNvSpPr>
            <p:nvPr/>
          </p:nvSpPr>
          <p:spPr bwMode="auto">
            <a:xfrm flipV="1">
              <a:off x="884" y="1908"/>
              <a:ext cx="91" cy="77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2" name="Line 24"/>
            <p:cNvSpPr>
              <a:spLocks noChangeShapeType="1"/>
            </p:cNvSpPr>
            <p:nvPr/>
          </p:nvSpPr>
          <p:spPr bwMode="auto">
            <a:xfrm flipV="1">
              <a:off x="1610" y="956"/>
              <a:ext cx="681" cy="27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3" name="Line 25"/>
            <p:cNvSpPr>
              <a:spLocks noChangeShapeType="1"/>
            </p:cNvSpPr>
            <p:nvPr/>
          </p:nvSpPr>
          <p:spPr bwMode="auto">
            <a:xfrm flipV="1">
              <a:off x="975" y="1228"/>
              <a:ext cx="635" cy="68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4" name="Oval 26"/>
            <p:cNvSpPr>
              <a:spLocks noChangeArrowheads="1"/>
            </p:cNvSpPr>
            <p:nvPr/>
          </p:nvSpPr>
          <p:spPr bwMode="auto">
            <a:xfrm>
              <a:off x="1246" y="1319"/>
              <a:ext cx="273" cy="27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5315" name="Line 27"/>
            <p:cNvSpPr>
              <a:spLocks noChangeShapeType="1"/>
            </p:cNvSpPr>
            <p:nvPr/>
          </p:nvSpPr>
          <p:spPr bwMode="auto">
            <a:xfrm flipV="1">
              <a:off x="1337" y="1410"/>
              <a:ext cx="90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6" name="Line 28"/>
            <p:cNvSpPr>
              <a:spLocks noChangeShapeType="1"/>
            </p:cNvSpPr>
            <p:nvPr/>
          </p:nvSpPr>
          <p:spPr bwMode="auto">
            <a:xfrm flipV="1">
              <a:off x="1247" y="1908"/>
              <a:ext cx="45" cy="227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7" name="Line 29"/>
            <p:cNvSpPr>
              <a:spLocks noChangeShapeType="1"/>
            </p:cNvSpPr>
            <p:nvPr/>
          </p:nvSpPr>
          <p:spPr bwMode="auto">
            <a:xfrm flipV="1">
              <a:off x="1383" y="1545"/>
              <a:ext cx="318" cy="18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318" name="Oval 30"/>
            <p:cNvSpPr>
              <a:spLocks noChangeArrowheads="1"/>
            </p:cNvSpPr>
            <p:nvPr/>
          </p:nvSpPr>
          <p:spPr bwMode="auto">
            <a:xfrm>
              <a:off x="1207" y="1646"/>
              <a:ext cx="273" cy="27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ja-JP" sz="2200"/>
                <a:t>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DNA-electronics-2006河合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852738"/>
            <a:ext cx="2786062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5" descr="Science2001-超伝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45450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Science2001-超伝導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170613"/>
            <a:ext cx="38163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 descr="Nature1999-電気伝導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60350"/>
            <a:ext cx="489743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9" descr="DNA-electronics-2006河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836613"/>
            <a:ext cx="4572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0" descr="Nature1999-電気伝導-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201771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3" descr="Science2001-超伝導-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57700"/>
            <a:ext cx="23764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2" descr="Science2001-超伝導-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37075"/>
            <a:ext cx="2592388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Text Box 14"/>
          <p:cNvSpPr txBox="1">
            <a:spLocks noChangeArrowheads="1"/>
          </p:cNvSpPr>
          <p:nvPr/>
        </p:nvSpPr>
        <p:spPr bwMode="auto">
          <a:xfrm>
            <a:off x="1116013" y="2466975"/>
            <a:ext cx="340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良導体（導電性ポリマー）</a:t>
            </a:r>
          </a:p>
        </p:txBody>
      </p:sp>
      <p:sp>
        <p:nvSpPr>
          <p:cNvPr id="56331" name="Text Box 15"/>
          <p:cNvSpPr txBox="1">
            <a:spLocks noChangeArrowheads="1"/>
          </p:cNvSpPr>
          <p:nvPr/>
        </p:nvSpPr>
        <p:spPr bwMode="auto">
          <a:xfrm>
            <a:off x="2555875" y="4340225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超伝導体</a:t>
            </a:r>
          </a:p>
        </p:txBody>
      </p:sp>
      <p:sp>
        <p:nvSpPr>
          <p:cNvPr id="56332" name="Text Box 16"/>
          <p:cNvSpPr txBox="1">
            <a:spLocks noChangeArrowheads="1"/>
          </p:cNvSpPr>
          <p:nvPr/>
        </p:nvSpPr>
        <p:spPr bwMode="auto">
          <a:xfrm>
            <a:off x="6156325" y="2852738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FF0000"/>
                </a:solidFill>
              </a:rPr>
              <a:t>半導体</a:t>
            </a:r>
          </a:p>
        </p:txBody>
      </p:sp>
      <p:sp>
        <p:nvSpPr>
          <p:cNvPr id="56333" name="Rectangle 19"/>
          <p:cNvSpPr>
            <a:spLocks noChangeArrowheads="1"/>
          </p:cNvSpPr>
          <p:nvPr/>
        </p:nvSpPr>
        <p:spPr bwMode="auto">
          <a:xfrm>
            <a:off x="2627313" y="188913"/>
            <a:ext cx="2592387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6334" name="Picture 8" descr="Nature1999-電気伝導-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4975"/>
            <a:ext cx="27368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5" name="Rectangle 17"/>
          <p:cNvSpPr>
            <a:spLocks noChangeArrowheads="1"/>
          </p:cNvSpPr>
          <p:nvPr/>
        </p:nvSpPr>
        <p:spPr bwMode="auto">
          <a:xfrm>
            <a:off x="3059113" y="115888"/>
            <a:ext cx="4176712" cy="536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320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DNA</a:t>
            </a:r>
            <a:r>
              <a:rPr lang="ja-JP" altLang="en-US" sz="3200">
                <a:solidFill>
                  <a:srgbClr val="0000FF"/>
                </a:solidFill>
                <a:latin typeface="HG丸ｺﾞｼｯｸM-PRO" pitchFamily="50" charset="-128"/>
                <a:ea typeface="HG丸ｺﾞｼｯｸM-PRO" pitchFamily="50" charset="-128"/>
              </a:rPr>
              <a:t>分子の電気伝導</a:t>
            </a:r>
          </a:p>
        </p:txBody>
      </p:sp>
      <p:sp>
        <p:nvSpPr>
          <p:cNvPr id="56336" name="Rectangle 21"/>
          <p:cNvSpPr>
            <a:spLocks noChangeArrowheads="1"/>
          </p:cNvSpPr>
          <p:nvPr/>
        </p:nvSpPr>
        <p:spPr bwMode="auto">
          <a:xfrm>
            <a:off x="6011863" y="3213100"/>
            <a:ext cx="313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>
                <a:solidFill>
                  <a:srgbClr val="0000FF"/>
                </a:solidFill>
              </a:rPr>
              <a:t>poly (dG)-poly(dC); p</a:t>
            </a:r>
            <a:r>
              <a:rPr lang="ja-JP" altLang="en-US" sz="1800">
                <a:solidFill>
                  <a:srgbClr val="0000FF"/>
                </a:solidFill>
              </a:rPr>
              <a:t>型半導体</a:t>
            </a:r>
            <a:br>
              <a:rPr lang="ja-JP" altLang="en-US" sz="1800">
                <a:solidFill>
                  <a:srgbClr val="0000FF"/>
                </a:solidFill>
              </a:rPr>
            </a:br>
            <a:r>
              <a:rPr lang="en-US" altLang="ja-JP" sz="1800">
                <a:solidFill>
                  <a:srgbClr val="0000FF"/>
                </a:solidFill>
              </a:rPr>
              <a:t>poly (dA)-poly(dT); n</a:t>
            </a:r>
            <a:r>
              <a:rPr lang="ja-JP" altLang="en-US" sz="1800">
                <a:solidFill>
                  <a:srgbClr val="0000FF"/>
                </a:solidFill>
              </a:rPr>
              <a:t>型半導体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685800" y="3543300"/>
            <a:ext cx="3432175" cy="2586038"/>
            <a:chOff x="528" y="2232"/>
            <a:chExt cx="2162" cy="1629"/>
          </a:xfrm>
        </p:grpSpPr>
        <p:pic>
          <p:nvPicPr>
            <p:cNvPr id="57366" name="Picture 3" descr="4T-STM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238"/>
              <a:ext cx="2136" cy="1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7" name="Line 4"/>
            <p:cNvSpPr>
              <a:spLocks noChangeShapeType="1"/>
            </p:cNvSpPr>
            <p:nvPr/>
          </p:nvSpPr>
          <p:spPr bwMode="auto">
            <a:xfrm rot="16200000" flipV="1">
              <a:off x="2153" y="2755"/>
              <a:ext cx="1052" cy="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8" name="Line 5"/>
            <p:cNvSpPr>
              <a:spLocks noChangeShapeType="1"/>
            </p:cNvSpPr>
            <p:nvPr/>
          </p:nvSpPr>
          <p:spPr bwMode="auto">
            <a:xfrm flipV="1">
              <a:off x="1638" y="2238"/>
              <a:ext cx="1052" cy="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7347" name="Group 6"/>
          <p:cNvGrpSpPr>
            <a:grpSpLocks/>
          </p:cNvGrpSpPr>
          <p:nvPr/>
        </p:nvGrpSpPr>
        <p:grpSpPr bwMode="auto">
          <a:xfrm>
            <a:off x="2627313" y="836613"/>
            <a:ext cx="3365500" cy="2519362"/>
            <a:chOff x="3408" y="144"/>
            <a:chExt cx="2120" cy="1587"/>
          </a:xfrm>
        </p:grpSpPr>
        <p:pic>
          <p:nvPicPr>
            <p:cNvPr id="57363" name="Picture 7" descr="4T-STM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144"/>
              <a:ext cx="2120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4" name="Line 8"/>
            <p:cNvSpPr>
              <a:spLocks noChangeShapeType="1"/>
            </p:cNvSpPr>
            <p:nvPr/>
          </p:nvSpPr>
          <p:spPr bwMode="auto">
            <a:xfrm>
              <a:off x="3888" y="1488"/>
              <a:ext cx="52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5" name="Text Box 9"/>
            <p:cNvSpPr txBox="1">
              <a:spLocks noChangeArrowheads="1"/>
            </p:cNvSpPr>
            <p:nvPr/>
          </p:nvSpPr>
          <p:spPr bwMode="auto">
            <a:xfrm>
              <a:off x="3936" y="1296"/>
              <a:ext cx="38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chemeClr val="bg1"/>
                  </a:solidFill>
                </a:rPr>
                <a:t>1mm</a:t>
              </a:r>
            </a:p>
          </p:txBody>
        </p:sp>
      </p:grpSp>
      <p:sp>
        <p:nvSpPr>
          <p:cNvPr id="57348" name="Line 10"/>
          <p:cNvSpPr>
            <a:spLocks noChangeShapeType="1"/>
          </p:cNvSpPr>
          <p:nvPr/>
        </p:nvSpPr>
        <p:spPr bwMode="auto">
          <a:xfrm>
            <a:off x="1143000" y="5638800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349" name="Text Box 11"/>
          <p:cNvSpPr txBox="1">
            <a:spLocks noChangeArrowheads="1"/>
          </p:cNvSpPr>
          <p:nvPr/>
        </p:nvSpPr>
        <p:spPr bwMode="auto">
          <a:xfrm>
            <a:off x="1143000" y="5334000"/>
            <a:ext cx="850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>
                <a:solidFill>
                  <a:schemeClr val="bg1"/>
                </a:solidFill>
              </a:rPr>
              <a:t>200μm</a:t>
            </a:r>
          </a:p>
        </p:txBody>
      </p:sp>
      <p:grpSp>
        <p:nvGrpSpPr>
          <p:cNvPr id="57350" name="Group 12"/>
          <p:cNvGrpSpPr>
            <a:grpSpLocks/>
          </p:cNvGrpSpPr>
          <p:nvPr/>
        </p:nvGrpSpPr>
        <p:grpSpPr bwMode="auto">
          <a:xfrm>
            <a:off x="152400" y="1671638"/>
            <a:ext cx="2362200" cy="1833562"/>
            <a:chOff x="2784" y="2688"/>
            <a:chExt cx="1488" cy="1155"/>
          </a:xfrm>
        </p:grpSpPr>
        <p:pic>
          <p:nvPicPr>
            <p:cNvPr id="57360" name="Picture 13" descr="4T-STM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688"/>
              <a:ext cx="1488" cy="1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1" name="Line 14"/>
            <p:cNvSpPr>
              <a:spLocks noChangeShapeType="1"/>
            </p:cNvSpPr>
            <p:nvPr/>
          </p:nvSpPr>
          <p:spPr bwMode="auto">
            <a:xfrm>
              <a:off x="3072" y="3696"/>
              <a:ext cx="19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2" name="Text Box 15"/>
            <p:cNvSpPr txBox="1">
              <a:spLocks noChangeArrowheads="1"/>
            </p:cNvSpPr>
            <p:nvPr/>
          </p:nvSpPr>
          <p:spPr bwMode="auto">
            <a:xfrm>
              <a:off x="2976" y="3504"/>
              <a:ext cx="4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chemeClr val="bg1"/>
                  </a:solidFill>
                </a:rPr>
                <a:t>5μm</a:t>
              </a:r>
            </a:p>
          </p:txBody>
        </p:sp>
      </p:grpSp>
      <p:sp>
        <p:nvSpPr>
          <p:cNvPr id="57351" name="Text Box 16"/>
          <p:cNvSpPr txBox="1">
            <a:spLocks noChangeArrowheads="1"/>
          </p:cNvSpPr>
          <p:nvPr/>
        </p:nvSpPr>
        <p:spPr bwMode="auto">
          <a:xfrm>
            <a:off x="34925" y="188913"/>
            <a:ext cx="669766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ja-JP" altLang="en-US" sz="2000" b="1">
                <a:solidFill>
                  <a:srgbClr val="000099"/>
                </a:solidFill>
                <a:latin typeface="HG丸ｺﾞｼｯｸM-PRO" pitchFamily="50" charset="-128"/>
                <a:ea typeface="HG丸ｺﾞｼｯｸM-PRO" pitchFamily="50" charset="-128"/>
              </a:rPr>
              <a:t>４探針型 </a:t>
            </a:r>
            <a:r>
              <a:rPr lang="en-US" altLang="ja-JP" sz="2000" b="1">
                <a:solidFill>
                  <a:srgbClr val="000099"/>
                </a:solidFill>
                <a:latin typeface="HG丸ｺﾞｼｯｸM-PRO" pitchFamily="50" charset="-128"/>
                <a:ea typeface="HG丸ｺﾞｼｯｸM-PRO" pitchFamily="50" charset="-128"/>
              </a:rPr>
              <a:t>STM </a:t>
            </a:r>
            <a:r>
              <a:rPr lang="ja-JP" altLang="en-US" sz="2000" b="1">
                <a:solidFill>
                  <a:srgbClr val="000099"/>
                </a:solidFill>
                <a:latin typeface="HG丸ｺﾞｼｯｸM-PRO" pitchFamily="50" charset="-128"/>
                <a:ea typeface="HG丸ｺﾞｼｯｸM-PRO" pitchFamily="50" charset="-128"/>
              </a:rPr>
              <a:t>でナノメータスケールの電気伝導を測る</a:t>
            </a:r>
          </a:p>
        </p:txBody>
      </p:sp>
      <p:sp>
        <p:nvSpPr>
          <p:cNvPr id="57352" name="Line 17"/>
          <p:cNvSpPr>
            <a:spLocks noChangeShapeType="1"/>
          </p:cNvSpPr>
          <p:nvPr/>
        </p:nvSpPr>
        <p:spPr bwMode="auto">
          <a:xfrm flipH="1" flipV="1">
            <a:off x="0" y="762000"/>
            <a:ext cx="6588125" cy="3175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7353" name="Rectangle 18"/>
          <p:cNvSpPr>
            <a:spLocks noChangeArrowheads="1"/>
          </p:cNvSpPr>
          <p:nvPr/>
        </p:nvSpPr>
        <p:spPr bwMode="auto">
          <a:xfrm>
            <a:off x="209550" y="6092825"/>
            <a:ext cx="4075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800" b="1">
                <a:solidFill>
                  <a:srgbClr val="000099"/>
                </a:solidFill>
              </a:rPr>
              <a:t>W-Tips</a:t>
            </a:r>
          </a:p>
        </p:txBody>
      </p:sp>
      <p:pic>
        <p:nvPicPr>
          <p:cNvPr id="57354" name="Picture 19" descr="0"/>
          <p:cNvPicPr>
            <a:picLocks noChangeAspect="1" noChangeArrowheads="1"/>
          </p:cNvPicPr>
          <p:nvPr/>
        </p:nvPicPr>
        <p:blipFill>
          <a:blip r:embed="rId5">
            <a:lum bright="42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1989138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20" descr="linearx のコピー"/>
          <p:cNvPicPr>
            <a:picLocks noChangeAspect="1" noChangeArrowheads="1"/>
          </p:cNvPicPr>
          <p:nvPr/>
        </p:nvPicPr>
        <p:blipFill>
          <a:blip r:embed="rId6">
            <a:lum bright="42000" contras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15888"/>
            <a:ext cx="22780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Rectangle 21"/>
          <p:cNvSpPr>
            <a:spLocks noChangeArrowheads="1"/>
          </p:cNvSpPr>
          <p:nvPr/>
        </p:nvSpPr>
        <p:spPr bwMode="auto">
          <a:xfrm>
            <a:off x="6588125" y="3500438"/>
            <a:ext cx="15779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b="1">
                <a:solidFill>
                  <a:srgbClr val="000099"/>
                </a:solidFill>
              </a:rPr>
              <a:t>Square 4PP</a:t>
            </a:r>
          </a:p>
        </p:txBody>
      </p:sp>
      <p:sp>
        <p:nvSpPr>
          <p:cNvPr id="57357" name="Rectangle 22"/>
          <p:cNvSpPr>
            <a:spLocks noChangeArrowheads="1"/>
          </p:cNvSpPr>
          <p:nvPr/>
        </p:nvSpPr>
        <p:spPr bwMode="auto">
          <a:xfrm>
            <a:off x="6588125" y="1592263"/>
            <a:ext cx="16319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b="1">
                <a:solidFill>
                  <a:srgbClr val="000099"/>
                </a:solidFill>
              </a:rPr>
              <a:t>Linear 4PP</a:t>
            </a:r>
          </a:p>
        </p:txBody>
      </p:sp>
      <p:pic>
        <p:nvPicPr>
          <p:cNvPr id="57358" name="Picture 23" descr="吉本-CoSiNW-SEM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860800"/>
            <a:ext cx="475297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9" name="Rectangle 24"/>
          <p:cNvSpPr>
            <a:spLocks noChangeArrowheads="1"/>
          </p:cNvSpPr>
          <p:nvPr/>
        </p:nvSpPr>
        <p:spPr bwMode="auto">
          <a:xfrm>
            <a:off x="3492500" y="6461125"/>
            <a:ext cx="12954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b="1">
                <a:solidFill>
                  <a:srgbClr val="000099"/>
                </a:solidFill>
              </a:rPr>
              <a:t>CNT Tips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2"/>
          <p:cNvSpPr>
            <a:spLocks noChangeShapeType="1"/>
          </p:cNvSpPr>
          <p:nvPr/>
        </p:nvSpPr>
        <p:spPr bwMode="auto">
          <a:xfrm>
            <a:off x="11113" y="549275"/>
            <a:ext cx="9144000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40291" name="Group 3"/>
          <p:cNvGrpSpPr>
            <a:grpSpLocks/>
          </p:cNvGrpSpPr>
          <p:nvPr/>
        </p:nvGrpSpPr>
        <p:grpSpPr bwMode="auto">
          <a:xfrm>
            <a:off x="539750" y="2422525"/>
            <a:ext cx="7988300" cy="4251325"/>
            <a:chOff x="340" y="1526"/>
            <a:chExt cx="5032" cy="2678"/>
          </a:xfrm>
        </p:grpSpPr>
        <p:pic>
          <p:nvPicPr>
            <p:cNvPr id="58428" name="Picture 4" descr="200605230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205"/>
              <a:ext cx="2449" cy="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29" name="Freeform 5"/>
            <p:cNvSpPr>
              <a:spLocks/>
            </p:cNvSpPr>
            <p:nvPr/>
          </p:nvSpPr>
          <p:spPr bwMode="auto">
            <a:xfrm>
              <a:off x="1429" y="2025"/>
              <a:ext cx="407" cy="272"/>
            </a:xfrm>
            <a:custGeom>
              <a:avLst/>
              <a:gdLst>
                <a:gd name="T0" fmla="*/ 0 w 227"/>
                <a:gd name="T1" fmla="*/ 272 h 272"/>
                <a:gd name="T2" fmla="*/ 0 w 227"/>
                <a:gd name="T3" fmla="*/ 0 h 272"/>
                <a:gd name="T4" fmla="*/ 730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30" name="Freeform 6"/>
            <p:cNvSpPr>
              <a:spLocks/>
            </p:cNvSpPr>
            <p:nvPr/>
          </p:nvSpPr>
          <p:spPr bwMode="auto">
            <a:xfrm flipH="1">
              <a:off x="1973" y="2025"/>
              <a:ext cx="499" cy="272"/>
            </a:xfrm>
            <a:custGeom>
              <a:avLst/>
              <a:gdLst>
                <a:gd name="T0" fmla="*/ 0 w 227"/>
                <a:gd name="T1" fmla="*/ 272 h 272"/>
                <a:gd name="T2" fmla="*/ 0 w 227"/>
                <a:gd name="T3" fmla="*/ 0 h 272"/>
                <a:gd name="T4" fmla="*/ 1097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31" name="Oval 7"/>
            <p:cNvSpPr>
              <a:spLocks noChangeArrowheads="1"/>
            </p:cNvSpPr>
            <p:nvPr/>
          </p:nvSpPr>
          <p:spPr bwMode="auto">
            <a:xfrm>
              <a:off x="1818" y="1934"/>
              <a:ext cx="182" cy="1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432" name="Text Box 8"/>
            <p:cNvSpPr txBox="1">
              <a:spLocks noChangeArrowheads="1"/>
            </p:cNvSpPr>
            <p:nvPr/>
          </p:nvSpPr>
          <p:spPr bwMode="auto">
            <a:xfrm>
              <a:off x="1806" y="1930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V</a:t>
              </a:r>
            </a:p>
          </p:txBody>
        </p:sp>
        <p:sp>
          <p:nvSpPr>
            <p:cNvPr id="58433" name="Freeform 9"/>
            <p:cNvSpPr>
              <a:spLocks/>
            </p:cNvSpPr>
            <p:nvPr/>
          </p:nvSpPr>
          <p:spPr bwMode="auto">
            <a:xfrm>
              <a:off x="385" y="1707"/>
              <a:ext cx="998" cy="635"/>
            </a:xfrm>
            <a:custGeom>
              <a:avLst/>
              <a:gdLst>
                <a:gd name="T0" fmla="*/ 0 w 227"/>
                <a:gd name="T1" fmla="*/ 1482 h 272"/>
                <a:gd name="T2" fmla="*/ 0 w 227"/>
                <a:gd name="T3" fmla="*/ 0 h 272"/>
                <a:gd name="T4" fmla="*/ 4388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34" name="Freeform 10"/>
            <p:cNvSpPr>
              <a:spLocks/>
            </p:cNvSpPr>
            <p:nvPr/>
          </p:nvSpPr>
          <p:spPr bwMode="auto">
            <a:xfrm flipH="1">
              <a:off x="1927" y="1707"/>
              <a:ext cx="817" cy="771"/>
            </a:xfrm>
            <a:custGeom>
              <a:avLst/>
              <a:gdLst>
                <a:gd name="T0" fmla="*/ 0 w 227"/>
                <a:gd name="T1" fmla="*/ 2185 h 272"/>
                <a:gd name="T2" fmla="*/ 0 w 227"/>
                <a:gd name="T3" fmla="*/ 0 h 272"/>
                <a:gd name="T4" fmla="*/ 2940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35" name="Oval 11"/>
            <p:cNvSpPr>
              <a:spLocks noChangeArrowheads="1"/>
            </p:cNvSpPr>
            <p:nvPr/>
          </p:nvSpPr>
          <p:spPr bwMode="auto">
            <a:xfrm>
              <a:off x="1758" y="1620"/>
              <a:ext cx="182" cy="1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436" name="Text Box 12"/>
            <p:cNvSpPr txBox="1">
              <a:spLocks noChangeArrowheads="1"/>
            </p:cNvSpPr>
            <p:nvPr/>
          </p:nvSpPr>
          <p:spPr bwMode="auto">
            <a:xfrm>
              <a:off x="1746" y="1616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A</a:t>
              </a:r>
            </a:p>
          </p:txBody>
        </p:sp>
        <p:sp>
          <p:nvSpPr>
            <p:cNvPr id="58437" name="Line 13"/>
            <p:cNvSpPr>
              <a:spLocks noChangeShapeType="1"/>
            </p:cNvSpPr>
            <p:nvPr/>
          </p:nvSpPr>
          <p:spPr bwMode="auto">
            <a:xfrm>
              <a:off x="1383" y="161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38" name="Line 14"/>
            <p:cNvSpPr>
              <a:spLocks noChangeShapeType="1"/>
            </p:cNvSpPr>
            <p:nvPr/>
          </p:nvSpPr>
          <p:spPr bwMode="auto">
            <a:xfrm>
              <a:off x="1428" y="1526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39" name="Line 15"/>
            <p:cNvSpPr>
              <a:spLocks noChangeShapeType="1"/>
            </p:cNvSpPr>
            <p:nvPr/>
          </p:nvSpPr>
          <p:spPr bwMode="auto">
            <a:xfrm flipV="1">
              <a:off x="1292" y="1571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40" name="Line 16"/>
            <p:cNvSpPr>
              <a:spLocks noChangeShapeType="1"/>
            </p:cNvSpPr>
            <p:nvPr/>
          </p:nvSpPr>
          <p:spPr bwMode="auto">
            <a:xfrm>
              <a:off x="1428" y="1707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58441" name="Picture 17" descr="200605230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251"/>
              <a:ext cx="2129" cy="1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42" name="Text Box 18"/>
            <p:cNvSpPr txBox="1">
              <a:spLocks noChangeArrowheads="1"/>
            </p:cNvSpPr>
            <p:nvPr/>
          </p:nvSpPr>
          <p:spPr bwMode="auto">
            <a:xfrm>
              <a:off x="4195" y="2069"/>
              <a:ext cx="5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43.7</a:t>
              </a:r>
              <a:r>
                <a:rPr lang="en-US" altLang="ja-JP" sz="1800">
                  <a:latin typeface="Symbol" pitchFamily="18" charset="2"/>
                </a:rPr>
                <a:t>W</a:t>
              </a:r>
            </a:p>
          </p:txBody>
        </p:sp>
      </p:grpSp>
      <p:grpSp>
        <p:nvGrpSpPr>
          <p:cNvPr id="140307" name="Group 19"/>
          <p:cNvGrpSpPr>
            <a:grpSpLocks/>
          </p:cNvGrpSpPr>
          <p:nvPr/>
        </p:nvGrpSpPr>
        <p:grpSpPr bwMode="auto">
          <a:xfrm>
            <a:off x="539750" y="2422525"/>
            <a:ext cx="7937500" cy="4241800"/>
            <a:chOff x="340" y="1526"/>
            <a:chExt cx="5000" cy="2672"/>
          </a:xfrm>
        </p:grpSpPr>
        <p:pic>
          <p:nvPicPr>
            <p:cNvPr id="58413" name="Picture 20" descr="20060523040_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206"/>
              <a:ext cx="2449" cy="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4" name="Picture 21" descr="200605230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2251"/>
              <a:ext cx="2142" cy="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15" name="Text Box 22"/>
            <p:cNvSpPr txBox="1">
              <a:spLocks noChangeArrowheads="1"/>
            </p:cNvSpPr>
            <p:nvPr/>
          </p:nvSpPr>
          <p:spPr bwMode="auto">
            <a:xfrm>
              <a:off x="4150" y="2069"/>
              <a:ext cx="5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20.8</a:t>
              </a:r>
              <a:r>
                <a:rPr lang="en-US" altLang="ja-JP" sz="1800">
                  <a:latin typeface="Symbol" pitchFamily="18" charset="2"/>
                </a:rPr>
                <a:t>W</a:t>
              </a:r>
            </a:p>
          </p:txBody>
        </p:sp>
        <p:sp>
          <p:nvSpPr>
            <p:cNvPr id="58416" name="Freeform 23"/>
            <p:cNvSpPr>
              <a:spLocks/>
            </p:cNvSpPr>
            <p:nvPr/>
          </p:nvSpPr>
          <p:spPr bwMode="auto">
            <a:xfrm>
              <a:off x="1519" y="2025"/>
              <a:ext cx="317" cy="272"/>
            </a:xfrm>
            <a:custGeom>
              <a:avLst/>
              <a:gdLst>
                <a:gd name="T0" fmla="*/ 0 w 227"/>
                <a:gd name="T1" fmla="*/ 272 h 272"/>
                <a:gd name="T2" fmla="*/ 0 w 227"/>
                <a:gd name="T3" fmla="*/ 0 h 272"/>
                <a:gd name="T4" fmla="*/ 443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17" name="Freeform 24"/>
            <p:cNvSpPr>
              <a:spLocks/>
            </p:cNvSpPr>
            <p:nvPr/>
          </p:nvSpPr>
          <p:spPr bwMode="auto">
            <a:xfrm flipH="1">
              <a:off x="1973" y="2025"/>
              <a:ext cx="317" cy="272"/>
            </a:xfrm>
            <a:custGeom>
              <a:avLst/>
              <a:gdLst>
                <a:gd name="T0" fmla="*/ 0 w 227"/>
                <a:gd name="T1" fmla="*/ 272 h 272"/>
                <a:gd name="T2" fmla="*/ 0 w 227"/>
                <a:gd name="T3" fmla="*/ 0 h 272"/>
                <a:gd name="T4" fmla="*/ 443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18" name="Oval 25"/>
            <p:cNvSpPr>
              <a:spLocks noChangeArrowheads="1"/>
            </p:cNvSpPr>
            <p:nvPr/>
          </p:nvSpPr>
          <p:spPr bwMode="auto">
            <a:xfrm>
              <a:off x="1818" y="1934"/>
              <a:ext cx="182" cy="1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419" name="Text Box 26"/>
            <p:cNvSpPr txBox="1">
              <a:spLocks noChangeArrowheads="1"/>
            </p:cNvSpPr>
            <p:nvPr/>
          </p:nvSpPr>
          <p:spPr bwMode="auto">
            <a:xfrm>
              <a:off x="1806" y="1930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V</a:t>
              </a:r>
            </a:p>
          </p:txBody>
        </p:sp>
        <p:sp>
          <p:nvSpPr>
            <p:cNvPr id="58420" name="Freeform 27"/>
            <p:cNvSpPr>
              <a:spLocks/>
            </p:cNvSpPr>
            <p:nvPr/>
          </p:nvSpPr>
          <p:spPr bwMode="auto">
            <a:xfrm>
              <a:off x="385" y="1707"/>
              <a:ext cx="998" cy="635"/>
            </a:xfrm>
            <a:custGeom>
              <a:avLst/>
              <a:gdLst>
                <a:gd name="T0" fmla="*/ 0 w 227"/>
                <a:gd name="T1" fmla="*/ 1482 h 272"/>
                <a:gd name="T2" fmla="*/ 0 w 227"/>
                <a:gd name="T3" fmla="*/ 0 h 272"/>
                <a:gd name="T4" fmla="*/ 4388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21" name="Freeform 28"/>
            <p:cNvSpPr>
              <a:spLocks/>
            </p:cNvSpPr>
            <p:nvPr/>
          </p:nvSpPr>
          <p:spPr bwMode="auto">
            <a:xfrm flipH="1">
              <a:off x="1927" y="1707"/>
              <a:ext cx="771" cy="590"/>
            </a:xfrm>
            <a:custGeom>
              <a:avLst/>
              <a:gdLst>
                <a:gd name="T0" fmla="*/ 0 w 227"/>
                <a:gd name="T1" fmla="*/ 1280 h 272"/>
                <a:gd name="T2" fmla="*/ 0 w 227"/>
                <a:gd name="T3" fmla="*/ 0 h 272"/>
                <a:gd name="T4" fmla="*/ 2619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22" name="Oval 29"/>
            <p:cNvSpPr>
              <a:spLocks noChangeArrowheads="1"/>
            </p:cNvSpPr>
            <p:nvPr/>
          </p:nvSpPr>
          <p:spPr bwMode="auto">
            <a:xfrm>
              <a:off x="1758" y="1620"/>
              <a:ext cx="182" cy="1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423" name="Text Box 30"/>
            <p:cNvSpPr txBox="1">
              <a:spLocks noChangeArrowheads="1"/>
            </p:cNvSpPr>
            <p:nvPr/>
          </p:nvSpPr>
          <p:spPr bwMode="auto">
            <a:xfrm>
              <a:off x="1746" y="1616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A</a:t>
              </a:r>
            </a:p>
          </p:txBody>
        </p:sp>
        <p:sp>
          <p:nvSpPr>
            <p:cNvPr id="58424" name="Line 31"/>
            <p:cNvSpPr>
              <a:spLocks noChangeShapeType="1"/>
            </p:cNvSpPr>
            <p:nvPr/>
          </p:nvSpPr>
          <p:spPr bwMode="auto">
            <a:xfrm>
              <a:off x="1383" y="161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25" name="Line 32"/>
            <p:cNvSpPr>
              <a:spLocks noChangeShapeType="1"/>
            </p:cNvSpPr>
            <p:nvPr/>
          </p:nvSpPr>
          <p:spPr bwMode="auto">
            <a:xfrm>
              <a:off x="1428" y="1526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26" name="Line 33"/>
            <p:cNvSpPr>
              <a:spLocks noChangeShapeType="1"/>
            </p:cNvSpPr>
            <p:nvPr/>
          </p:nvSpPr>
          <p:spPr bwMode="auto">
            <a:xfrm flipV="1">
              <a:off x="1292" y="1571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27" name="Line 34"/>
            <p:cNvSpPr>
              <a:spLocks noChangeShapeType="1"/>
            </p:cNvSpPr>
            <p:nvPr/>
          </p:nvSpPr>
          <p:spPr bwMode="auto">
            <a:xfrm>
              <a:off x="1428" y="1707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0323" name="Group 35"/>
          <p:cNvGrpSpPr>
            <a:grpSpLocks/>
          </p:cNvGrpSpPr>
          <p:nvPr/>
        </p:nvGrpSpPr>
        <p:grpSpPr bwMode="auto">
          <a:xfrm>
            <a:off x="539750" y="2422525"/>
            <a:ext cx="8023225" cy="4254500"/>
            <a:chOff x="340" y="1526"/>
            <a:chExt cx="5054" cy="2680"/>
          </a:xfrm>
        </p:grpSpPr>
        <p:pic>
          <p:nvPicPr>
            <p:cNvPr id="58398" name="Picture 36" descr="2006052308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205"/>
              <a:ext cx="2449" cy="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99" name="Text Box 37"/>
            <p:cNvSpPr txBox="1">
              <a:spLocks noChangeArrowheads="1"/>
            </p:cNvSpPr>
            <p:nvPr/>
          </p:nvSpPr>
          <p:spPr bwMode="auto">
            <a:xfrm>
              <a:off x="4150" y="2069"/>
              <a:ext cx="5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1.20</a:t>
              </a:r>
              <a:r>
                <a:rPr lang="en-US" altLang="ja-JP" sz="1800">
                  <a:latin typeface="Symbol" pitchFamily="18" charset="2"/>
                </a:rPr>
                <a:t>W</a:t>
              </a:r>
            </a:p>
          </p:txBody>
        </p:sp>
        <p:sp>
          <p:nvSpPr>
            <p:cNvPr id="58400" name="Freeform 38"/>
            <p:cNvSpPr>
              <a:spLocks/>
            </p:cNvSpPr>
            <p:nvPr/>
          </p:nvSpPr>
          <p:spPr bwMode="auto">
            <a:xfrm>
              <a:off x="1582" y="2025"/>
              <a:ext cx="254" cy="272"/>
            </a:xfrm>
            <a:custGeom>
              <a:avLst/>
              <a:gdLst>
                <a:gd name="T0" fmla="*/ 0 w 227"/>
                <a:gd name="T1" fmla="*/ 272 h 272"/>
                <a:gd name="T2" fmla="*/ 0 w 227"/>
                <a:gd name="T3" fmla="*/ 0 h 272"/>
                <a:gd name="T4" fmla="*/ 284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01" name="Freeform 39"/>
            <p:cNvSpPr>
              <a:spLocks/>
            </p:cNvSpPr>
            <p:nvPr/>
          </p:nvSpPr>
          <p:spPr bwMode="auto">
            <a:xfrm flipH="1">
              <a:off x="1973" y="2025"/>
              <a:ext cx="317" cy="272"/>
            </a:xfrm>
            <a:custGeom>
              <a:avLst/>
              <a:gdLst>
                <a:gd name="T0" fmla="*/ 0 w 227"/>
                <a:gd name="T1" fmla="*/ 272 h 272"/>
                <a:gd name="T2" fmla="*/ 0 w 227"/>
                <a:gd name="T3" fmla="*/ 0 h 272"/>
                <a:gd name="T4" fmla="*/ 443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02" name="Oval 40"/>
            <p:cNvSpPr>
              <a:spLocks noChangeArrowheads="1"/>
            </p:cNvSpPr>
            <p:nvPr/>
          </p:nvSpPr>
          <p:spPr bwMode="auto">
            <a:xfrm>
              <a:off x="1818" y="1934"/>
              <a:ext cx="182" cy="1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403" name="Text Box 41"/>
            <p:cNvSpPr txBox="1">
              <a:spLocks noChangeArrowheads="1"/>
            </p:cNvSpPr>
            <p:nvPr/>
          </p:nvSpPr>
          <p:spPr bwMode="auto">
            <a:xfrm>
              <a:off x="1806" y="1930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V</a:t>
              </a:r>
            </a:p>
          </p:txBody>
        </p:sp>
        <p:sp>
          <p:nvSpPr>
            <p:cNvPr id="58404" name="Freeform 42"/>
            <p:cNvSpPr>
              <a:spLocks/>
            </p:cNvSpPr>
            <p:nvPr/>
          </p:nvSpPr>
          <p:spPr bwMode="auto">
            <a:xfrm>
              <a:off x="385" y="1707"/>
              <a:ext cx="998" cy="635"/>
            </a:xfrm>
            <a:custGeom>
              <a:avLst/>
              <a:gdLst>
                <a:gd name="T0" fmla="*/ 0 w 227"/>
                <a:gd name="T1" fmla="*/ 1482 h 272"/>
                <a:gd name="T2" fmla="*/ 0 w 227"/>
                <a:gd name="T3" fmla="*/ 0 h 272"/>
                <a:gd name="T4" fmla="*/ 4388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05" name="Freeform 43"/>
            <p:cNvSpPr>
              <a:spLocks/>
            </p:cNvSpPr>
            <p:nvPr/>
          </p:nvSpPr>
          <p:spPr bwMode="auto">
            <a:xfrm flipH="1">
              <a:off x="1927" y="1707"/>
              <a:ext cx="771" cy="590"/>
            </a:xfrm>
            <a:custGeom>
              <a:avLst/>
              <a:gdLst>
                <a:gd name="T0" fmla="*/ 0 w 227"/>
                <a:gd name="T1" fmla="*/ 1280 h 272"/>
                <a:gd name="T2" fmla="*/ 0 w 227"/>
                <a:gd name="T3" fmla="*/ 0 h 272"/>
                <a:gd name="T4" fmla="*/ 2619 w 227"/>
                <a:gd name="T5" fmla="*/ 0 h 2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" h="272">
                  <a:moveTo>
                    <a:pt x="0" y="272"/>
                  </a:moveTo>
                  <a:lnTo>
                    <a:pt x="0" y="0"/>
                  </a:lnTo>
                  <a:lnTo>
                    <a:pt x="227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06" name="Oval 44"/>
            <p:cNvSpPr>
              <a:spLocks noChangeArrowheads="1"/>
            </p:cNvSpPr>
            <p:nvPr/>
          </p:nvSpPr>
          <p:spPr bwMode="auto">
            <a:xfrm>
              <a:off x="1758" y="1620"/>
              <a:ext cx="182" cy="18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407" name="Text Box 45"/>
            <p:cNvSpPr txBox="1">
              <a:spLocks noChangeArrowheads="1"/>
            </p:cNvSpPr>
            <p:nvPr/>
          </p:nvSpPr>
          <p:spPr bwMode="auto">
            <a:xfrm>
              <a:off x="1746" y="1616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800">
                  <a:latin typeface="Arial" charset="0"/>
                </a:rPr>
                <a:t>A</a:t>
              </a:r>
            </a:p>
          </p:txBody>
        </p:sp>
        <p:sp>
          <p:nvSpPr>
            <p:cNvPr id="58408" name="Line 46"/>
            <p:cNvSpPr>
              <a:spLocks noChangeShapeType="1"/>
            </p:cNvSpPr>
            <p:nvPr/>
          </p:nvSpPr>
          <p:spPr bwMode="auto">
            <a:xfrm>
              <a:off x="1383" y="161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09" name="Line 47"/>
            <p:cNvSpPr>
              <a:spLocks noChangeShapeType="1"/>
            </p:cNvSpPr>
            <p:nvPr/>
          </p:nvSpPr>
          <p:spPr bwMode="auto">
            <a:xfrm>
              <a:off x="1428" y="1526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10" name="Line 48"/>
            <p:cNvSpPr>
              <a:spLocks noChangeShapeType="1"/>
            </p:cNvSpPr>
            <p:nvPr/>
          </p:nvSpPr>
          <p:spPr bwMode="auto">
            <a:xfrm flipV="1">
              <a:off x="1292" y="1571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411" name="Line 49"/>
            <p:cNvSpPr>
              <a:spLocks noChangeShapeType="1"/>
            </p:cNvSpPr>
            <p:nvPr/>
          </p:nvSpPr>
          <p:spPr bwMode="auto">
            <a:xfrm>
              <a:off x="1428" y="1707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58412" name="Picture 50" descr="200605230043_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2251"/>
              <a:ext cx="2151" cy="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0339" name="Line 51"/>
          <p:cNvSpPr>
            <a:spLocks noChangeShapeType="1"/>
          </p:cNvSpPr>
          <p:nvPr/>
        </p:nvSpPr>
        <p:spPr bwMode="auto">
          <a:xfrm>
            <a:off x="2051050" y="4365625"/>
            <a:ext cx="2873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0340" name="Line 52"/>
          <p:cNvSpPr>
            <a:spLocks noChangeShapeType="1"/>
          </p:cNvSpPr>
          <p:nvPr/>
        </p:nvSpPr>
        <p:spPr bwMode="auto">
          <a:xfrm>
            <a:off x="2225675" y="4365625"/>
            <a:ext cx="2873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8376" name="Text Box 53"/>
          <p:cNvSpPr txBox="1">
            <a:spLocks noChangeArrowheads="1"/>
          </p:cNvSpPr>
          <p:nvPr/>
        </p:nvSpPr>
        <p:spPr bwMode="auto">
          <a:xfrm>
            <a:off x="4408488" y="40243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>
                <a:latin typeface="Arial" charset="0"/>
              </a:rPr>
              <a:t>1</a:t>
            </a:r>
          </a:p>
        </p:txBody>
      </p:sp>
      <p:sp>
        <p:nvSpPr>
          <p:cNvPr id="58377" name="Text Box 54"/>
          <p:cNvSpPr txBox="1">
            <a:spLocks noChangeArrowheads="1"/>
          </p:cNvSpPr>
          <p:nvPr/>
        </p:nvSpPr>
        <p:spPr bwMode="auto">
          <a:xfrm>
            <a:off x="3563938" y="29241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>
                <a:latin typeface="Arial" charset="0"/>
              </a:rPr>
              <a:t>2</a:t>
            </a:r>
          </a:p>
        </p:txBody>
      </p:sp>
      <p:sp>
        <p:nvSpPr>
          <p:cNvPr id="58378" name="Text Box 55"/>
          <p:cNvSpPr txBox="1">
            <a:spLocks noChangeArrowheads="1"/>
          </p:cNvSpPr>
          <p:nvPr/>
        </p:nvSpPr>
        <p:spPr bwMode="auto">
          <a:xfrm>
            <a:off x="2268538" y="29241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>
                <a:latin typeface="Arial" charset="0"/>
              </a:rPr>
              <a:t>3</a:t>
            </a:r>
          </a:p>
        </p:txBody>
      </p:sp>
      <p:sp>
        <p:nvSpPr>
          <p:cNvPr id="58379" name="Text Box 56"/>
          <p:cNvSpPr txBox="1">
            <a:spLocks noChangeArrowheads="1"/>
          </p:cNvSpPr>
          <p:nvPr/>
        </p:nvSpPr>
        <p:spPr bwMode="auto">
          <a:xfrm>
            <a:off x="250825" y="39338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>
                <a:latin typeface="Arial" charset="0"/>
              </a:rPr>
              <a:t>4</a:t>
            </a:r>
          </a:p>
        </p:txBody>
      </p:sp>
      <p:pic>
        <p:nvPicPr>
          <p:cNvPr id="58380" name="Picture 57" descr="buff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549275"/>
            <a:ext cx="18542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Text Box 58"/>
          <p:cNvSpPr txBox="1">
            <a:spLocks noChangeArrowheads="1"/>
          </p:cNvSpPr>
          <p:nvPr/>
        </p:nvSpPr>
        <p:spPr bwMode="auto">
          <a:xfrm>
            <a:off x="242888" y="1484313"/>
            <a:ext cx="2241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rgbClr val="0033CC"/>
                </a:solidFill>
              </a:rPr>
              <a:t>弾道伝導 </a:t>
            </a:r>
          </a:p>
          <a:p>
            <a:pPr eaLnBrk="1" hangingPunct="1"/>
            <a:r>
              <a:rPr lang="ja-JP" altLang="en-US">
                <a:solidFill>
                  <a:srgbClr val="0033CC"/>
                </a:solidFill>
              </a:rPr>
              <a:t>　</a:t>
            </a:r>
            <a:r>
              <a:rPr lang="en-US" altLang="ja-JP">
                <a:solidFill>
                  <a:srgbClr val="0033CC"/>
                </a:solidFill>
              </a:rPr>
              <a:t>or </a:t>
            </a:r>
            <a:r>
              <a:rPr lang="ja-JP" altLang="en-US">
                <a:solidFill>
                  <a:srgbClr val="0033CC"/>
                </a:solidFill>
              </a:rPr>
              <a:t>拡散伝導？</a:t>
            </a:r>
          </a:p>
        </p:txBody>
      </p:sp>
      <p:pic>
        <p:nvPicPr>
          <p:cNvPr id="58382" name="Picture 5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8634">
            <a:off x="395288" y="4437063"/>
            <a:ext cx="7302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3" name="Text Box 60"/>
          <p:cNvSpPr txBox="1">
            <a:spLocks noChangeArrowheads="1"/>
          </p:cNvSpPr>
          <p:nvPr/>
        </p:nvSpPr>
        <p:spPr bwMode="auto">
          <a:xfrm>
            <a:off x="1331913" y="6381750"/>
            <a:ext cx="3321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0033CC"/>
                </a:solidFill>
              </a:rPr>
              <a:t>金属被覆ｶｰﾎﾞﾝﾅﾉﾁｭｰﾌﾞ探針</a:t>
            </a:r>
          </a:p>
        </p:txBody>
      </p:sp>
      <p:pic>
        <p:nvPicPr>
          <p:cNvPr id="58384" name="Picture 6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1638"/>
            <a:ext cx="420052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85" name="Text Box 62"/>
          <p:cNvSpPr txBox="1">
            <a:spLocks noChangeAspect="1" noChangeArrowheads="1"/>
          </p:cNvSpPr>
          <p:nvPr/>
        </p:nvSpPr>
        <p:spPr bwMode="auto">
          <a:xfrm rot="-1200000">
            <a:off x="5938838" y="1195388"/>
            <a:ext cx="79216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200" b="1"/>
              <a:t>(100)</a:t>
            </a:r>
          </a:p>
        </p:txBody>
      </p:sp>
      <p:sp>
        <p:nvSpPr>
          <p:cNvPr id="58386" name="Text Box 63"/>
          <p:cNvSpPr txBox="1">
            <a:spLocks noChangeAspect="1" noChangeArrowheads="1"/>
          </p:cNvSpPr>
          <p:nvPr/>
        </p:nvSpPr>
        <p:spPr bwMode="auto">
          <a:xfrm rot="1740000">
            <a:off x="7169150" y="1201738"/>
            <a:ext cx="7905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200" b="1"/>
              <a:t>(111)</a:t>
            </a:r>
          </a:p>
        </p:txBody>
      </p:sp>
      <p:sp>
        <p:nvSpPr>
          <p:cNvPr id="58387" name="Text Box 64"/>
          <p:cNvSpPr txBox="1">
            <a:spLocks noChangeAspect="1" noChangeArrowheads="1"/>
          </p:cNvSpPr>
          <p:nvPr/>
        </p:nvSpPr>
        <p:spPr bwMode="auto">
          <a:xfrm rot="-4680000">
            <a:off x="7832725" y="2214563"/>
            <a:ext cx="8842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200" b="1"/>
              <a:t>(-511)</a:t>
            </a:r>
          </a:p>
        </p:txBody>
      </p:sp>
      <p:sp>
        <p:nvSpPr>
          <p:cNvPr id="58388" name="Text Box 65"/>
          <p:cNvSpPr txBox="1">
            <a:spLocks noChangeAspect="1" noChangeArrowheads="1"/>
          </p:cNvSpPr>
          <p:nvPr/>
        </p:nvSpPr>
        <p:spPr bwMode="auto">
          <a:xfrm rot="-4620000">
            <a:off x="7370763" y="2144713"/>
            <a:ext cx="8842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kumimoji="0" lang="en-US" altLang="ja-JP" sz="2200" b="1"/>
              <a:t>(-111)</a:t>
            </a:r>
          </a:p>
        </p:txBody>
      </p:sp>
      <p:sp>
        <p:nvSpPr>
          <p:cNvPr id="58389" name="Text Box 66"/>
          <p:cNvSpPr txBox="1">
            <a:spLocks noChangeArrowheads="1"/>
          </p:cNvSpPr>
          <p:nvPr/>
        </p:nvSpPr>
        <p:spPr bwMode="auto">
          <a:xfrm>
            <a:off x="4662488" y="2424113"/>
            <a:ext cx="1636712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200" b="1"/>
              <a:t>Si Substrate</a:t>
            </a:r>
          </a:p>
        </p:txBody>
      </p:sp>
      <p:sp>
        <p:nvSpPr>
          <p:cNvPr id="58390" name="Text Box 67"/>
          <p:cNvSpPr txBox="1">
            <a:spLocks noChangeArrowheads="1"/>
          </p:cNvSpPr>
          <p:nvPr/>
        </p:nvSpPr>
        <p:spPr bwMode="auto">
          <a:xfrm>
            <a:off x="6154738" y="1627188"/>
            <a:ext cx="14049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200" b="1"/>
              <a:t>CoSi</a:t>
            </a:r>
            <a:r>
              <a:rPr lang="en-US" altLang="ja-JP" sz="2200" b="1" baseline="-25000"/>
              <a:t>2</a:t>
            </a:r>
            <a:r>
              <a:rPr lang="en-US" altLang="ja-JP" sz="2200" b="1"/>
              <a:t> NW</a:t>
            </a:r>
          </a:p>
        </p:txBody>
      </p:sp>
      <p:pic>
        <p:nvPicPr>
          <p:cNvPr id="58391" name="Picture 6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430213"/>
            <a:ext cx="4635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92" name="Text Box 69"/>
          <p:cNvSpPr txBox="1">
            <a:spLocks noChangeArrowheads="1"/>
          </p:cNvSpPr>
          <p:nvPr/>
        </p:nvSpPr>
        <p:spPr bwMode="auto">
          <a:xfrm>
            <a:off x="4660900" y="361950"/>
            <a:ext cx="2228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/>
              <a:t>断面電子顕微鏡像</a:t>
            </a:r>
          </a:p>
        </p:txBody>
      </p:sp>
      <p:sp>
        <p:nvSpPr>
          <p:cNvPr id="58393" name="Rectangle 70"/>
          <p:cNvSpPr>
            <a:spLocks noGrp="1" noChangeArrowheads="1"/>
          </p:cNvSpPr>
          <p:nvPr>
            <p:ph type="title"/>
          </p:nvPr>
        </p:nvSpPr>
        <p:spPr>
          <a:xfrm>
            <a:off x="252413" y="-100013"/>
            <a:ext cx="6335712" cy="647701"/>
          </a:xfrm>
          <a:noFill/>
        </p:spPr>
        <p:txBody>
          <a:bodyPr/>
          <a:lstStyle/>
          <a:p>
            <a:pPr algn="l" eaLnBrk="1" hangingPunct="1"/>
            <a:r>
              <a:rPr lang="en-US" altLang="ja-JP" sz="3000" b="1" smtClean="0">
                <a:solidFill>
                  <a:srgbClr val="0033CC"/>
                </a:solidFill>
              </a:rPr>
              <a:t>CoSi</a:t>
            </a:r>
            <a:r>
              <a:rPr lang="en-US" altLang="ja-JP" sz="3000" b="1" baseline="-25000" smtClean="0">
                <a:solidFill>
                  <a:srgbClr val="0033CC"/>
                </a:solidFill>
              </a:rPr>
              <a:t>2</a:t>
            </a:r>
            <a:r>
              <a:rPr lang="en-US" altLang="ja-JP" sz="3000" b="1" smtClean="0">
                <a:solidFill>
                  <a:srgbClr val="0033CC"/>
                </a:solidFill>
              </a:rPr>
              <a:t> Nanowires on Si(110) Surface</a:t>
            </a:r>
          </a:p>
        </p:txBody>
      </p:sp>
      <p:sp>
        <p:nvSpPr>
          <p:cNvPr id="58394" name="Rectangle 71"/>
          <p:cNvSpPr>
            <a:spLocks noChangeArrowheads="1"/>
          </p:cNvSpPr>
          <p:nvPr/>
        </p:nvSpPr>
        <p:spPr bwMode="auto">
          <a:xfrm>
            <a:off x="6588125" y="-41275"/>
            <a:ext cx="25050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/>
              <a:t>In collaboration with </a:t>
            </a:r>
          </a:p>
          <a:p>
            <a:r>
              <a:rPr lang="en-US" altLang="ja-JP" sz="1400"/>
              <a:t>P. Bennett (Arizona State Univ.)</a:t>
            </a:r>
          </a:p>
        </p:txBody>
      </p:sp>
      <p:sp>
        <p:nvSpPr>
          <p:cNvPr id="58395" name="Rectangle 72"/>
          <p:cNvSpPr>
            <a:spLocks noChangeArrowheads="1"/>
          </p:cNvSpPr>
          <p:nvPr/>
        </p:nvSpPr>
        <p:spPr bwMode="auto">
          <a:xfrm>
            <a:off x="5651500" y="676275"/>
            <a:ext cx="3422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en-US" altLang="ja-JP" sz="1400"/>
              <a:t>Z. He, </a:t>
            </a:r>
            <a:r>
              <a:rPr kumimoji="0" lang="en-US" altLang="ja-JP" sz="1400" i="1"/>
              <a:t>et al.</a:t>
            </a:r>
            <a:r>
              <a:rPr kumimoji="0" lang="en-US" altLang="ja-JP" sz="1400"/>
              <a:t> App. Phys. Lett. </a:t>
            </a:r>
            <a:r>
              <a:rPr kumimoji="0" lang="en-US" altLang="ja-JP" sz="1400" b="1"/>
              <a:t>83</a:t>
            </a:r>
            <a:r>
              <a:rPr kumimoji="0" lang="en-US" altLang="ja-JP" sz="1400"/>
              <a:t> (2003) 5292.</a:t>
            </a:r>
          </a:p>
        </p:txBody>
      </p:sp>
      <p:sp>
        <p:nvSpPr>
          <p:cNvPr id="58396" name="Text Box 73"/>
          <p:cNvSpPr txBox="1">
            <a:spLocks noChangeArrowheads="1"/>
          </p:cNvSpPr>
          <p:nvPr/>
        </p:nvSpPr>
        <p:spPr bwMode="auto">
          <a:xfrm>
            <a:off x="1465263" y="782638"/>
            <a:ext cx="1019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b="1"/>
              <a:t>AFM</a:t>
            </a:r>
            <a:r>
              <a:rPr lang="ja-JP" altLang="en-US" sz="2000" b="1"/>
              <a:t>像</a:t>
            </a:r>
          </a:p>
        </p:txBody>
      </p:sp>
      <p:sp>
        <p:nvSpPr>
          <p:cNvPr id="58397" name="Text Box 74"/>
          <p:cNvSpPr txBox="1">
            <a:spLocks noChangeArrowheads="1"/>
          </p:cNvSpPr>
          <p:nvPr/>
        </p:nvSpPr>
        <p:spPr bwMode="auto">
          <a:xfrm>
            <a:off x="2124075" y="5534025"/>
            <a:ext cx="2947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/>
              <a:t>走査電子顕微鏡</a:t>
            </a:r>
            <a:r>
              <a:rPr lang="en-US" altLang="ja-JP" sz="2000" b="1"/>
              <a:t>(SEM)</a:t>
            </a:r>
            <a:r>
              <a:rPr lang="ja-JP" altLang="en-US" sz="2000" b="1"/>
              <a:t>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0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0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0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39" grpId="0" animBg="1"/>
      <p:bldP spid="140339" grpId="1" animBg="1"/>
      <p:bldP spid="1403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済ＬＳＩ~1 のコピ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-819150"/>
            <a:ext cx="5262562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132138" y="0"/>
            <a:ext cx="6011862" cy="836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5472112" cy="720725"/>
          </a:xfrm>
          <a:noFill/>
        </p:spPr>
        <p:txBody>
          <a:bodyPr/>
          <a:lstStyle/>
          <a:p>
            <a:pPr eaLnBrk="1" hangingPunct="1"/>
            <a:r>
              <a:rPr lang="ja-JP" altLang="en-US" sz="3200" b="1" smtClean="0">
                <a:latin typeface="HG丸ｺﾞｼｯｸM-PRO" pitchFamily="50" charset="-128"/>
                <a:ea typeface="HG丸ｺﾞｼｯｸM-PRO" pitchFamily="50" charset="-128"/>
              </a:rPr>
              <a:t>大規模集積回路</a:t>
            </a:r>
            <a:br>
              <a:rPr lang="ja-JP" altLang="en-US" sz="3200" b="1" smtClean="0">
                <a:latin typeface="HG丸ｺﾞｼｯｸM-PRO" pitchFamily="50" charset="-128"/>
                <a:ea typeface="HG丸ｺﾞｼｯｸM-PRO" pitchFamily="50" charset="-128"/>
              </a:rPr>
            </a:br>
            <a:endParaRPr lang="ja-JP" altLang="en-US" sz="3200" b="1" smtClean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-252413" y="765175"/>
            <a:ext cx="9396413" cy="1588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59398" name="Picture 6" descr="ＬＳＩ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056188"/>
            <a:ext cx="17954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Line 7"/>
          <p:cNvSpPr>
            <a:spLocks noChangeShapeType="1"/>
          </p:cNvSpPr>
          <p:nvPr/>
        </p:nvSpPr>
        <p:spPr bwMode="auto">
          <a:xfrm flipV="1">
            <a:off x="4572000" y="3933825"/>
            <a:ext cx="3095625" cy="18716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36613"/>
            <a:ext cx="21050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07950" y="5735638"/>
            <a:ext cx="3529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FF0000"/>
                </a:solidFill>
              </a:rPr>
              <a:t>１億個のトランジスタが搭載</a:t>
            </a:r>
          </a:p>
          <a:p>
            <a:pPr eaLnBrk="1" hangingPunct="1"/>
            <a:r>
              <a:rPr lang="ja-JP" altLang="en-US" sz="2000">
                <a:solidFill>
                  <a:srgbClr val="FF0000"/>
                </a:solidFill>
              </a:rPr>
              <a:t>最小線幅  </a:t>
            </a:r>
            <a:r>
              <a:rPr lang="en-US" altLang="ja-JP" sz="2000">
                <a:solidFill>
                  <a:srgbClr val="FF0000"/>
                </a:solidFill>
              </a:rPr>
              <a:t>0.1 μm  = 100 nm </a:t>
            </a:r>
          </a:p>
          <a:p>
            <a:pPr eaLnBrk="1" hangingPunct="1"/>
            <a:r>
              <a:rPr lang="ja-JP" altLang="en-US" sz="2000">
                <a:solidFill>
                  <a:srgbClr val="FF0000"/>
                </a:solidFill>
              </a:rPr>
              <a:t>　　　　      </a:t>
            </a:r>
            <a:r>
              <a:rPr lang="en-US" altLang="ja-JP" sz="2000">
                <a:solidFill>
                  <a:srgbClr val="FF0000"/>
                </a:solidFill>
              </a:rPr>
              <a:t>=</a:t>
            </a:r>
            <a:r>
              <a:rPr lang="ja-JP" altLang="en-US" sz="2000">
                <a:solidFill>
                  <a:srgbClr val="FF0000"/>
                </a:solidFill>
              </a:rPr>
              <a:t>原子 </a:t>
            </a:r>
            <a:r>
              <a:rPr lang="en-US" altLang="ja-JP" sz="2000">
                <a:solidFill>
                  <a:srgbClr val="FF0000"/>
                </a:solidFill>
              </a:rPr>
              <a:t>300 </a:t>
            </a:r>
            <a:r>
              <a:rPr lang="ja-JP" altLang="en-US" sz="2000">
                <a:solidFill>
                  <a:srgbClr val="FF0000"/>
                </a:solidFill>
              </a:rPr>
              <a:t>列</a:t>
            </a:r>
          </a:p>
        </p:txBody>
      </p:sp>
      <p:pic>
        <p:nvPicPr>
          <p:cNvPr id="59402" name="Picture 10" descr="LSI写真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31718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3" name="Line 11"/>
          <p:cNvSpPr>
            <a:spLocks noChangeShapeType="1"/>
          </p:cNvSpPr>
          <p:nvPr/>
        </p:nvSpPr>
        <p:spPr bwMode="auto">
          <a:xfrm flipH="1" flipV="1">
            <a:off x="2555875" y="3933825"/>
            <a:ext cx="1584325" cy="15843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>
            <a:off x="1908175" y="1771650"/>
            <a:ext cx="1800225" cy="217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1492250" y="5018088"/>
            <a:ext cx="178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/>
              <a:t>光学顕微鏡写真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3579813" y="3357563"/>
            <a:ext cx="1784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/>
              <a:t>電子顕微鏡写真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87325" y="320675"/>
            <a:ext cx="44481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200" b="1">
                <a:solidFill>
                  <a:srgbClr val="0000CC"/>
                </a:solidFill>
                <a:latin typeface="HG丸ｺﾞｼｯｸM-PRO" pitchFamily="50" charset="-128"/>
                <a:ea typeface="HG丸ｺﾞｼｯｸM-PRO" pitchFamily="50" charset="-128"/>
              </a:rPr>
              <a:t>グリーン関数 </a:t>
            </a:r>
            <a:r>
              <a:rPr lang="en-US" altLang="ja-JP" sz="2200" b="1">
                <a:solidFill>
                  <a:srgbClr val="0000CC"/>
                </a:solidFill>
                <a:latin typeface="HG丸ｺﾞｼｯｸM-PRO" pitchFamily="50" charset="-128"/>
                <a:ea typeface="HG丸ｺﾞｼｯｸM-PRO" pitchFamily="50" charset="-128"/>
              </a:rPr>
              <a:t>STM (</a:t>
            </a:r>
            <a:r>
              <a:rPr lang="ja-JP" altLang="en-US" sz="2200" b="1">
                <a:solidFill>
                  <a:srgbClr val="0000CC"/>
                </a:solidFill>
                <a:latin typeface="HG丸ｺﾞｼｯｸM-PRO" pitchFamily="50" charset="-128"/>
                <a:ea typeface="HG丸ｺﾞｼｯｸM-PRO" pitchFamily="50" charset="-128"/>
              </a:rPr>
              <a:t>多探針 </a:t>
            </a:r>
            <a:r>
              <a:rPr lang="en-US" altLang="ja-JP" sz="2200" b="1">
                <a:solidFill>
                  <a:srgbClr val="0000CC"/>
                </a:solidFill>
                <a:latin typeface="HG丸ｺﾞｼｯｸM-PRO" pitchFamily="50" charset="-128"/>
                <a:ea typeface="HG丸ｺﾞｼｯｸM-PRO" pitchFamily="50" charset="-128"/>
              </a:rPr>
              <a:t>STS)</a:t>
            </a: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5415749" y="1052513"/>
            <a:ext cx="282865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0000FF"/>
                </a:solidFill>
              </a:rPr>
              <a:t>単一探針 </a:t>
            </a:r>
            <a:r>
              <a:rPr lang="en-US" altLang="ja-JP" b="1" dirty="0" smtClean="0">
                <a:solidFill>
                  <a:srgbClr val="0000FF"/>
                </a:solidFill>
              </a:rPr>
              <a:t>STS</a:t>
            </a:r>
          </a:p>
          <a:p>
            <a:r>
              <a:rPr lang="en-US" altLang="ja-JP" sz="1800" b="1" dirty="0" smtClean="0">
                <a:solidFill>
                  <a:srgbClr val="0000FF"/>
                </a:solidFill>
              </a:rPr>
              <a:t>(Differential Conductance)</a:t>
            </a:r>
            <a:endParaRPr lang="en-US" altLang="ja-JP" sz="1800" b="1" dirty="0">
              <a:solidFill>
                <a:srgbClr val="0000FF"/>
              </a:solidFill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506413" y="1095127"/>
            <a:ext cx="38031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0000"/>
                </a:solidFill>
              </a:rPr>
              <a:t>２探針 </a:t>
            </a:r>
            <a:r>
              <a:rPr lang="en-US" altLang="ja-JP" b="1" dirty="0">
                <a:solidFill>
                  <a:srgbClr val="FF0000"/>
                </a:solidFill>
              </a:rPr>
              <a:t>STS</a:t>
            </a:r>
            <a:r>
              <a:rPr lang="ja-JP" altLang="en-US" b="1" dirty="0">
                <a:solidFill>
                  <a:srgbClr val="FF0000"/>
                </a:solidFill>
              </a:rPr>
              <a:t>　</a:t>
            </a:r>
            <a:r>
              <a:rPr lang="en-US" altLang="ja-JP" sz="1800" b="1" dirty="0">
                <a:solidFill>
                  <a:srgbClr val="FF0000"/>
                </a:solidFill>
              </a:rPr>
              <a:t>(Transconductance)</a:t>
            </a:r>
          </a:p>
        </p:txBody>
      </p:sp>
      <p:sp>
        <p:nvSpPr>
          <p:cNvPr id="60543" name="Rectangle 10"/>
          <p:cNvSpPr>
            <a:spLocks noChangeArrowheads="1"/>
          </p:cNvSpPr>
          <p:nvPr/>
        </p:nvSpPr>
        <p:spPr bwMode="auto">
          <a:xfrm>
            <a:off x="538163" y="1736726"/>
            <a:ext cx="4033837" cy="900111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0459" name="Line 62"/>
          <p:cNvSpPr>
            <a:spLocks noChangeShapeType="1"/>
          </p:cNvSpPr>
          <p:nvPr/>
        </p:nvSpPr>
        <p:spPr bwMode="auto">
          <a:xfrm>
            <a:off x="0" y="882650"/>
            <a:ext cx="9144000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60460" name="Group 63"/>
          <p:cNvGrpSpPr>
            <a:grpSpLocks/>
          </p:cNvGrpSpPr>
          <p:nvPr/>
        </p:nvGrpSpPr>
        <p:grpSpPr bwMode="auto">
          <a:xfrm>
            <a:off x="136525" y="2636838"/>
            <a:ext cx="2851150" cy="1771650"/>
            <a:chOff x="86" y="1997"/>
            <a:chExt cx="1796" cy="1116"/>
          </a:xfrm>
        </p:grpSpPr>
        <p:grpSp>
          <p:nvGrpSpPr>
            <p:cNvPr id="60496" name="Group 64"/>
            <p:cNvGrpSpPr>
              <a:grpSpLocks/>
            </p:cNvGrpSpPr>
            <p:nvPr/>
          </p:nvGrpSpPr>
          <p:grpSpPr bwMode="auto">
            <a:xfrm>
              <a:off x="86" y="1997"/>
              <a:ext cx="1796" cy="1116"/>
              <a:chOff x="86" y="1752"/>
              <a:chExt cx="1796" cy="1116"/>
            </a:xfrm>
          </p:grpSpPr>
          <p:grpSp>
            <p:nvGrpSpPr>
              <p:cNvPr id="60499" name="Group 65"/>
              <p:cNvGrpSpPr>
                <a:grpSpLocks/>
              </p:cNvGrpSpPr>
              <p:nvPr/>
            </p:nvGrpSpPr>
            <p:grpSpPr bwMode="auto">
              <a:xfrm>
                <a:off x="86" y="1752"/>
                <a:ext cx="1796" cy="1116"/>
                <a:chOff x="528" y="2304"/>
                <a:chExt cx="1796" cy="1116"/>
              </a:xfrm>
            </p:grpSpPr>
            <p:sp>
              <p:nvSpPr>
                <p:cNvPr id="60503" name="AutoShape 66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96" cy="24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0504" name="Rectangle 67"/>
                <p:cNvSpPr>
                  <a:spLocks noChangeArrowheads="1"/>
                </p:cNvSpPr>
                <p:nvPr/>
              </p:nvSpPr>
              <p:spPr bwMode="auto">
                <a:xfrm>
                  <a:off x="960" y="2832"/>
                  <a:ext cx="864" cy="28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0505" name="AutoShape 68"/>
                <p:cNvSpPr>
                  <a:spLocks noChangeArrowheads="1"/>
                </p:cNvSpPr>
                <p:nvPr/>
              </p:nvSpPr>
              <p:spPr bwMode="auto">
                <a:xfrm flipV="1">
                  <a:off x="1152" y="2592"/>
                  <a:ext cx="96" cy="24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0506" name="Oval 69"/>
                <p:cNvSpPr>
                  <a:spLocks noChangeArrowheads="1"/>
                </p:cNvSpPr>
                <p:nvPr/>
              </p:nvSpPr>
              <p:spPr bwMode="auto">
                <a:xfrm>
                  <a:off x="921" y="2427"/>
                  <a:ext cx="144" cy="14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0507" name="Line 70"/>
                <p:cNvSpPr>
                  <a:spLocks noChangeShapeType="1"/>
                </p:cNvSpPr>
                <p:nvPr/>
              </p:nvSpPr>
              <p:spPr bwMode="auto">
                <a:xfrm>
                  <a:off x="1200" y="2496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08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062" y="2496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09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720" y="2496"/>
                  <a:ext cx="1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0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720" y="2490"/>
                  <a:ext cx="3" cy="1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1" name="Line 74"/>
                <p:cNvSpPr>
                  <a:spLocks noChangeShapeType="1"/>
                </p:cNvSpPr>
                <p:nvPr/>
              </p:nvSpPr>
              <p:spPr bwMode="auto">
                <a:xfrm>
                  <a:off x="654" y="2688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2" name="Line 75"/>
                <p:cNvSpPr>
                  <a:spLocks noChangeShapeType="1"/>
                </p:cNvSpPr>
                <p:nvPr/>
              </p:nvSpPr>
              <p:spPr bwMode="auto">
                <a:xfrm>
                  <a:off x="672" y="2736"/>
                  <a:ext cx="96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3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720" y="2736"/>
                  <a:ext cx="3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4" name="Line 77"/>
                <p:cNvSpPr>
                  <a:spLocks noChangeShapeType="1"/>
                </p:cNvSpPr>
                <p:nvPr/>
              </p:nvSpPr>
              <p:spPr bwMode="auto">
                <a:xfrm flipH="1" flipV="1">
                  <a:off x="717" y="3258"/>
                  <a:ext cx="1395" cy="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5" name="Oval 78"/>
                <p:cNvSpPr>
                  <a:spLocks noChangeArrowheads="1"/>
                </p:cNvSpPr>
                <p:nvPr/>
              </p:nvSpPr>
              <p:spPr bwMode="auto">
                <a:xfrm flipH="1">
                  <a:off x="1764" y="2424"/>
                  <a:ext cx="144" cy="144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0516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1629" y="2493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7" name="Line 80"/>
                <p:cNvSpPr>
                  <a:spLocks noChangeShapeType="1"/>
                </p:cNvSpPr>
                <p:nvPr/>
              </p:nvSpPr>
              <p:spPr bwMode="auto">
                <a:xfrm>
                  <a:off x="1623" y="2493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8" name="Line 81"/>
                <p:cNvSpPr>
                  <a:spLocks noChangeShapeType="1"/>
                </p:cNvSpPr>
                <p:nvPr/>
              </p:nvSpPr>
              <p:spPr bwMode="auto">
                <a:xfrm>
                  <a:off x="1914" y="2493"/>
                  <a:ext cx="19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19" name="Line 82"/>
                <p:cNvSpPr>
                  <a:spLocks noChangeShapeType="1"/>
                </p:cNvSpPr>
                <p:nvPr/>
              </p:nvSpPr>
              <p:spPr bwMode="auto">
                <a:xfrm>
                  <a:off x="2106" y="2487"/>
                  <a:ext cx="3" cy="19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20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2031" y="2685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21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2061" y="2733"/>
                  <a:ext cx="96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22" name="Line 85"/>
                <p:cNvSpPr>
                  <a:spLocks noChangeShapeType="1"/>
                </p:cNvSpPr>
                <p:nvPr/>
              </p:nvSpPr>
              <p:spPr bwMode="auto">
                <a:xfrm>
                  <a:off x="2106" y="2733"/>
                  <a:ext cx="3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23" name="Line 86"/>
                <p:cNvSpPr>
                  <a:spLocks noChangeShapeType="1"/>
                </p:cNvSpPr>
                <p:nvPr/>
              </p:nvSpPr>
              <p:spPr bwMode="auto">
                <a:xfrm>
                  <a:off x="1392" y="3120"/>
                  <a:ext cx="0" cy="24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24" name="Line 87"/>
                <p:cNvSpPr>
                  <a:spLocks noChangeShapeType="1"/>
                </p:cNvSpPr>
                <p:nvPr/>
              </p:nvSpPr>
              <p:spPr bwMode="auto">
                <a:xfrm>
                  <a:off x="1326" y="3360"/>
                  <a:ext cx="14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25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1347" y="3387"/>
                  <a:ext cx="93" cy="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26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1368" y="3417"/>
                  <a:ext cx="42" cy="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60527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899" y="2397"/>
                  <a:ext cx="1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1400" b="1"/>
                    <a:t>A</a:t>
                  </a:r>
                </a:p>
              </p:txBody>
            </p:sp>
            <p:sp>
              <p:nvSpPr>
                <p:cNvPr id="60528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1740" y="2397"/>
                  <a:ext cx="1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1400" b="1"/>
                    <a:t>A</a:t>
                  </a:r>
                </a:p>
              </p:txBody>
            </p:sp>
            <p:sp>
              <p:nvSpPr>
                <p:cNvPr id="60529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768" y="2304"/>
                  <a:ext cx="160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1400" b="1"/>
                    <a:t>I</a:t>
                  </a:r>
                </a:p>
              </p:txBody>
            </p:sp>
            <p:sp>
              <p:nvSpPr>
                <p:cNvPr id="60530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807" y="2358"/>
                  <a:ext cx="152" cy="1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900" b="1"/>
                    <a:t>1</a:t>
                  </a:r>
                </a:p>
              </p:txBody>
            </p:sp>
            <p:sp>
              <p:nvSpPr>
                <p:cNvPr id="60531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929" y="2304"/>
                  <a:ext cx="160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1400" b="1"/>
                    <a:t>I</a:t>
                  </a:r>
                </a:p>
              </p:txBody>
            </p:sp>
            <p:sp>
              <p:nvSpPr>
                <p:cNvPr id="60532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1968" y="2358"/>
                  <a:ext cx="152" cy="1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900" b="1"/>
                    <a:t>2</a:t>
                  </a:r>
                </a:p>
              </p:txBody>
            </p:sp>
            <p:sp>
              <p:nvSpPr>
                <p:cNvPr id="60533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528" y="2736"/>
                  <a:ext cx="1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1400" b="1"/>
                    <a:t>V</a:t>
                  </a:r>
                </a:p>
              </p:txBody>
            </p:sp>
            <p:sp>
              <p:nvSpPr>
                <p:cNvPr id="60534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588" y="2787"/>
                  <a:ext cx="152" cy="1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900" b="1"/>
                    <a:t>1</a:t>
                  </a:r>
                </a:p>
              </p:txBody>
            </p:sp>
            <p:sp>
              <p:nvSpPr>
                <p:cNvPr id="60535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2112" y="2736"/>
                  <a:ext cx="19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1400" b="1"/>
                    <a:t>V</a:t>
                  </a:r>
                </a:p>
              </p:txBody>
            </p:sp>
            <p:sp>
              <p:nvSpPr>
                <p:cNvPr id="60536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2172" y="2787"/>
                  <a:ext cx="152" cy="1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itchFamily="18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900" b="1"/>
                    <a:t>2</a:t>
                  </a:r>
                </a:p>
              </p:txBody>
            </p:sp>
          </p:grpSp>
          <p:sp>
            <p:nvSpPr>
              <p:cNvPr id="60500" name="Text Box 100"/>
              <p:cNvSpPr txBox="1">
                <a:spLocks noChangeArrowheads="1"/>
              </p:cNvSpPr>
              <p:nvPr/>
            </p:nvSpPr>
            <p:spPr bwMode="auto">
              <a:xfrm>
                <a:off x="662" y="2283"/>
                <a:ext cx="152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900" b="1"/>
                  <a:t>1</a:t>
                </a:r>
              </a:p>
            </p:txBody>
          </p:sp>
          <p:sp>
            <p:nvSpPr>
              <p:cNvPr id="60501" name="Text Box 101"/>
              <p:cNvSpPr txBox="1">
                <a:spLocks noChangeArrowheads="1"/>
              </p:cNvSpPr>
              <p:nvPr/>
            </p:nvSpPr>
            <p:spPr bwMode="auto">
              <a:xfrm>
                <a:off x="1230" y="2283"/>
                <a:ext cx="152" cy="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900" b="1"/>
                  <a:t>2</a:t>
                </a:r>
              </a:p>
            </p:txBody>
          </p:sp>
          <p:sp>
            <p:nvSpPr>
              <p:cNvPr id="60502" name="Arc 102"/>
              <p:cNvSpPr>
                <a:spLocks/>
              </p:cNvSpPr>
              <p:nvPr/>
            </p:nvSpPr>
            <p:spPr bwMode="auto">
              <a:xfrm rot="8072152">
                <a:off x="854" y="2197"/>
                <a:ext cx="240" cy="239"/>
              </a:xfrm>
              <a:custGeom>
                <a:avLst/>
                <a:gdLst>
                  <a:gd name="T0" fmla="*/ 0 w 24002"/>
                  <a:gd name="T1" fmla="*/ 0 h 21600"/>
                  <a:gd name="T2" fmla="*/ 2 w 24002"/>
                  <a:gd name="T3" fmla="*/ 3 h 21600"/>
                  <a:gd name="T4" fmla="*/ 0 w 24002"/>
                  <a:gd name="T5" fmla="*/ 3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002" h="21600" fill="none" extrusionOk="0">
                    <a:moveTo>
                      <a:pt x="-1" y="133"/>
                    </a:moveTo>
                    <a:cubicBezTo>
                      <a:pt x="797" y="44"/>
                      <a:pt x="1599" y="-1"/>
                      <a:pt x="2402" y="0"/>
                    </a:cubicBezTo>
                    <a:cubicBezTo>
                      <a:pt x="14331" y="0"/>
                      <a:pt x="24002" y="9670"/>
                      <a:pt x="24002" y="21600"/>
                    </a:cubicBezTo>
                  </a:path>
                  <a:path w="24002" h="21600" stroke="0" extrusionOk="0">
                    <a:moveTo>
                      <a:pt x="-1" y="133"/>
                    </a:moveTo>
                    <a:cubicBezTo>
                      <a:pt x="797" y="44"/>
                      <a:pt x="1599" y="-1"/>
                      <a:pt x="2402" y="0"/>
                    </a:cubicBezTo>
                    <a:cubicBezTo>
                      <a:pt x="14331" y="0"/>
                      <a:pt x="24002" y="9670"/>
                      <a:pt x="24002" y="21600"/>
                    </a:cubicBezTo>
                    <a:lnTo>
                      <a:pt x="2402" y="21600"/>
                    </a:lnTo>
                    <a:lnTo>
                      <a:pt x="-1" y="133"/>
                    </a:lnTo>
                    <a:close/>
                  </a:path>
                </a:pathLst>
              </a:cu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0497" name="Line 103"/>
            <p:cNvSpPr>
              <a:spLocks noChangeShapeType="1"/>
            </p:cNvSpPr>
            <p:nvPr/>
          </p:nvSpPr>
          <p:spPr bwMode="auto">
            <a:xfrm flipH="1" flipV="1">
              <a:off x="796" y="2536"/>
              <a:ext cx="48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498" name="Line 104"/>
            <p:cNvSpPr>
              <a:spLocks noChangeShapeType="1"/>
            </p:cNvSpPr>
            <p:nvPr/>
          </p:nvSpPr>
          <p:spPr bwMode="auto">
            <a:xfrm flipV="1">
              <a:off x="1106" y="2533"/>
              <a:ext cx="48" cy="4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0461" name="Text Box 105"/>
          <p:cNvSpPr txBox="1">
            <a:spLocks noChangeArrowheads="1"/>
          </p:cNvSpPr>
          <p:nvPr/>
        </p:nvSpPr>
        <p:spPr bwMode="auto">
          <a:xfrm>
            <a:off x="5508625" y="188913"/>
            <a:ext cx="31305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ja-JP" sz="1600" b="1"/>
              <a:t>Q. Niu, M.C. Chang, C.K. Shih,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ja-JP" sz="1600" b="1">
                <a:ea typeface="AdvPSTim" charset="-128"/>
              </a:rPr>
              <a:t>Phys. Rev. B 51 (1995) 5502.</a:t>
            </a:r>
            <a:endParaRPr lang="en-US" altLang="ja-JP" sz="1600" b="1"/>
          </a:p>
        </p:txBody>
      </p:sp>
      <p:pic>
        <p:nvPicPr>
          <p:cNvPr id="60462" name="Picture 106" descr="20040813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5" r="9969" b="11621"/>
          <a:stretch>
            <a:fillRect/>
          </a:stretch>
        </p:blipFill>
        <p:spPr bwMode="auto">
          <a:xfrm>
            <a:off x="1146572" y="4508500"/>
            <a:ext cx="22733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63" name="Line 107"/>
          <p:cNvSpPr>
            <a:spLocks noChangeShapeType="1"/>
          </p:cNvSpPr>
          <p:nvPr/>
        </p:nvSpPr>
        <p:spPr bwMode="auto">
          <a:xfrm flipH="1">
            <a:off x="1181497" y="5948363"/>
            <a:ext cx="431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64" name="Line 108"/>
          <p:cNvSpPr>
            <a:spLocks noChangeShapeType="1"/>
          </p:cNvSpPr>
          <p:nvPr/>
        </p:nvSpPr>
        <p:spPr bwMode="auto">
          <a:xfrm flipH="1">
            <a:off x="1181497" y="6037263"/>
            <a:ext cx="431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65" name="Line 109"/>
          <p:cNvSpPr>
            <a:spLocks noChangeShapeType="1"/>
          </p:cNvSpPr>
          <p:nvPr/>
        </p:nvSpPr>
        <p:spPr bwMode="auto">
          <a:xfrm flipV="1">
            <a:off x="1500585" y="6057900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66" name="Line 110"/>
          <p:cNvSpPr>
            <a:spLocks noChangeShapeType="1"/>
          </p:cNvSpPr>
          <p:nvPr/>
        </p:nvSpPr>
        <p:spPr bwMode="auto">
          <a:xfrm flipV="1">
            <a:off x="1500585" y="5697538"/>
            <a:ext cx="0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67" name="Text Box 111"/>
          <p:cNvSpPr txBox="1">
            <a:spLocks noChangeArrowheads="1"/>
          </p:cNvSpPr>
          <p:nvPr/>
        </p:nvSpPr>
        <p:spPr bwMode="auto">
          <a:xfrm>
            <a:off x="1114822" y="5373688"/>
            <a:ext cx="1008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>
                <a:solidFill>
                  <a:srgbClr val="FF0066"/>
                </a:solidFill>
              </a:rPr>
              <a:t>20</a:t>
            </a:r>
            <a:r>
              <a:rPr lang="ja-JP" altLang="en-US" sz="1400" b="1">
                <a:solidFill>
                  <a:srgbClr val="FF0066"/>
                </a:solidFill>
              </a:rPr>
              <a:t>～</a:t>
            </a:r>
            <a:r>
              <a:rPr lang="en-US" altLang="ja-JP" sz="1400" b="1">
                <a:solidFill>
                  <a:srgbClr val="FF0066"/>
                </a:solidFill>
              </a:rPr>
              <a:t>30 nm</a:t>
            </a:r>
          </a:p>
        </p:txBody>
      </p:sp>
      <p:sp>
        <p:nvSpPr>
          <p:cNvPr id="60468" name="Text Box 112"/>
          <p:cNvSpPr txBox="1">
            <a:spLocks noChangeArrowheads="1"/>
          </p:cNvSpPr>
          <p:nvPr/>
        </p:nvSpPr>
        <p:spPr bwMode="auto">
          <a:xfrm>
            <a:off x="3059113" y="3124200"/>
            <a:ext cx="1724025" cy="109696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200" b="1">
                <a:solidFill>
                  <a:srgbClr val="FF0000"/>
                </a:solidFill>
              </a:rPr>
              <a:t>実空間での</a:t>
            </a:r>
          </a:p>
          <a:p>
            <a:pPr eaLnBrk="1" hangingPunct="1"/>
            <a:r>
              <a:rPr lang="ja-JP" altLang="en-US" sz="2200" b="1">
                <a:solidFill>
                  <a:srgbClr val="FF0000"/>
                </a:solidFill>
              </a:rPr>
              <a:t>グリーン関数</a:t>
            </a:r>
          </a:p>
          <a:p>
            <a:pPr eaLnBrk="1" hangingPunct="1"/>
            <a:r>
              <a:rPr lang="ja-JP" altLang="en-US" sz="2200" b="1">
                <a:solidFill>
                  <a:srgbClr val="FF0000"/>
                </a:solidFill>
              </a:rPr>
              <a:t>マッピング</a:t>
            </a:r>
          </a:p>
        </p:txBody>
      </p:sp>
      <p:sp>
        <p:nvSpPr>
          <p:cNvPr id="60470" name="Rectangle 126"/>
          <p:cNvSpPr>
            <a:spLocks noChangeArrowheads="1"/>
          </p:cNvSpPr>
          <p:nvPr/>
        </p:nvSpPr>
        <p:spPr bwMode="auto">
          <a:xfrm>
            <a:off x="2897882" y="2732410"/>
            <a:ext cx="196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2000" b="1" dirty="0">
                <a:solidFill>
                  <a:srgbClr val="006600"/>
                </a:solidFill>
              </a:rPr>
              <a:t>波動関数の伝播</a:t>
            </a:r>
          </a:p>
        </p:txBody>
      </p:sp>
      <p:sp>
        <p:nvSpPr>
          <p:cNvPr id="60473" name="Line 129"/>
          <p:cNvSpPr>
            <a:spLocks noChangeShapeType="1"/>
          </p:cNvSpPr>
          <p:nvPr/>
        </p:nvSpPr>
        <p:spPr bwMode="auto">
          <a:xfrm>
            <a:off x="5436096" y="3215704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74" name="Text Box 130"/>
          <p:cNvSpPr txBox="1">
            <a:spLocks noChangeArrowheads="1"/>
          </p:cNvSpPr>
          <p:nvPr/>
        </p:nvSpPr>
        <p:spPr bwMode="auto">
          <a:xfrm>
            <a:off x="5798046" y="2990279"/>
            <a:ext cx="3203575" cy="366713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 b="1">
                <a:solidFill>
                  <a:srgbClr val="0000FF"/>
                </a:solidFill>
              </a:rPr>
              <a:t>実空間での波動関数マッピング</a:t>
            </a:r>
          </a:p>
        </p:txBody>
      </p:sp>
      <p:sp>
        <p:nvSpPr>
          <p:cNvPr id="60475" name="Text Box 131"/>
          <p:cNvSpPr txBox="1">
            <a:spLocks noChangeArrowheads="1"/>
          </p:cNvSpPr>
          <p:nvPr/>
        </p:nvSpPr>
        <p:spPr bwMode="auto">
          <a:xfrm>
            <a:off x="5292080" y="6332810"/>
            <a:ext cx="34575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1600">
                <a:solidFill>
                  <a:srgbClr val="0000FF"/>
                </a:solidFill>
              </a:rPr>
              <a:t>ステップ近傍の電子定在波</a:t>
            </a:r>
          </a:p>
        </p:txBody>
      </p:sp>
      <p:sp>
        <p:nvSpPr>
          <p:cNvPr id="60477" name="Text Box 133"/>
          <p:cNvSpPr txBox="1">
            <a:spLocks noChangeArrowheads="1"/>
          </p:cNvSpPr>
          <p:nvPr/>
        </p:nvSpPr>
        <p:spPr bwMode="auto">
          <a:xfrm>
            <a:off x="7956550" y="3968750"/>
            <a:ext cx="1150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/>
              <a:t>STS Map</a:t>
            </a:r>
          </a:p>
        </p:txBody>
      </p:sp>
      <p:sp>
        <p:nvSpPr>
          <p:cNvPr id="60478" name="Line 134"/>
          <p:cNvSpPr>
            <a:spLocks noChangeShapeType="1"/>
          </p:cNvSpPr>
          <p:nvPr/>
        </p:nvSpPr>
        <p:spPr bwMode="auto">
          <a:xfrm>
            <a:off x="1783160" y="5143500"/>
            <a:ext cx="484187" cy="4460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0479" name="Text Box 135"/>
          <p:cNvSpPr txBox="1">
            <a:spLocks noChangeArrowheads="1"/>
          </p:cNvSpPr>
          <p:nvPr/>
        </p:nvSpPr>
        <p:spPr bwMode="auto">
          <a:xfrm>
            <a:off x="1043385" y="4852988"/>
            <a:ext cx="15636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solidFill>
                  <a:srgbClr val="FFFF00"/>
                </a:solidFill>
              </a:rPr>
              <a:t>Metal Coated-CNT</a:t>
            </a:r>
          </a:p>
        </p:txBody>
      </p:sp>
      <p:sp>
        <p:nvSpPr>
          <p:cNvPr id="60480" name="Text Box 136"/>
          <p:cNvSpPr txBox="1">
            <a:spLocks noChangeArrowheads="1"/>
          </p:cNvSpPr>
          <p:nvPr/>
        </p:nvSpPr>
        <p:spPr bwMode="auto">
          <a:xfrm>
            <a:off x="2699147" y="4708525"/>
            <a:ext cx="673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/>
              <a:t>W Tip</a:t>
            </a:r>
          </a:p>
        </p:txBody>
      </p:sp>
      <p:pic>
        <p:nvPicPr>
          <p:cNvPr id="60482" name="Picture 1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43" y="3818210"/>
            <a:ext cx="367823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83" name="Picture 1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94548"/>
            <a:ext cx="35274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76" name="Text Box 132"/>
          <p:cNvSpPr txBox="1">
            <a:spLocks noChangeArrowheads="1"/>
          </p:cNvSpPr>
          <p:nvPr/>
        </p:nvSpPr>
        <p:spPr bwMode="auto">
          <a:xfrm>
            <a:off x="8224838" y="3896221"/>
            <a:ext cx="706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/>
              <a:t>STM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913516"/>
              </p:ext>
            </p:extLst>
          </p:nvPr>
        </p:nvGraphicFramePr>
        <p:xfrm>
          <a:off x="5904309" y="1844093"/>
          <a:ext cx="2700139" cy="1008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7" name="数式" r:id="rId6" imgW="1155600" imgH="431640" progId="Equation.3">
                  <p:embed/>
                </p:oleObj>
              </mc:Choice>
              <mc:Fallback>
                <p:oleObj name="数式" r:id="rId6" imgW="1155600" imgH="431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04309" y="1844093"/>
                        <a:ext cx="2700139" cy="1008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058519"/>
              </p:ext>
            </p:extLst>
          </p:nvPr>
        </p:nvGraphicFramePr>
        <p:xfrm>
          <a:off x="645542" y="1700857"/>
          <a:ext cx="38544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88" name="数式" r:id="rId8" imgW="1650960" imgH="431640" progId="Equation.3">
                  <p:embed/>
                </p:oleObj>
              </mc:Choice>
              <mc:Fallback>
                <p:oleObj name="数式" r:id="rId8" imgW="1650960" imgH="431640" progId="Equation.3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542" y="1700857"/>
                        <a:ext cx="3854450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974725" y="3412232"/>
            <a:ext cx="26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 dirty="0"/>
              <a:t>r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857375" y="3412232"/>
            <a:ext cx="26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/>
              <a:t>r</a:t>
            </a:r>
          </a:p>
        </p:txBody>
      </p:sp>
      <p:sp>
        <p:nvSpPr>
          <p:cNvPr id="4" name="テキスト ボックス 3"/>
          <p:cNvSpPr txBox="1"/>
          <p:nvPr/>
        </p:nvSpPr>
        <p:spPr>
          <a:xfrm rot="20522839">
            <a:off x="74609" y="4863780"/>
            <a:ext cx="5832648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/>
                </a:solidFill>
              </a:rPr>
              <a:t>まだ誰も実現していない！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title"/>
          </p:nvPr>
        </p:nvSpPr>
        <p:spPr>
          <a:xfrm>
            <a:off x="2123380" y="260350"/>
            <a:ext cx="6769100" cy="647700"/>
          </a:xfrm>
          <a:noFill/>
        </p:spPr>
        <p:txBody>
          <a:bodyPr/>
          <a:lstStyle/>
          <a:p>
            <a:pPr algn="l" eaLnBrk="1" hangingPunct="1"/>
            <a:r>
              <a:rPr lang="ja-JP" altLang="en-US" sz="3600" b="1" dirty="0" smtClean="0">
                <a:solidFill>
                  <a:srgbClr val="0033CC"/>
                </a:solidFill>
                <a:latin typeface="AR P丸ゴシック体E" pitchFamily="50" charset="-128"/>
                <a:ea typeface="AR P丸ゴシック体E" pitchFamily="50" charset="-128"/>
              </a:rPr>
              <a:t>ノーベル賞は遠くない</a:t>
            </a:r>
          </a:p>
        </p:txBody>
      </p:sp>
      <p:sp>
        <p:nvSpPr>
          <p:cNvPr id="61443" name="Line 8"/>
          <p:cNvSpPr>
            <a:spLocks noChangeShapeType="1"/>
          </p:cNvSpPr>
          <p:nvPr/>
        </p:nvSpPr>
        <p:spPr bwMode="auto">
          <a:xfrm>
            <a:off x="14288" y="1052513"/>
            <a:ext cx="9117012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468313" y="1844675"/>
            <a:ext cx="8848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/>
              <a:t>・</a:t>
            </a:r>
            <a:r>
              <a:rPr lang="ja-JP" altLang="en-US" dirty="0">
                <a:solidFill>
                  <a:srgbClr val="FF0000"/>
                </a:solidFill>
              </a:rPr>
              <a:t>新しい実験手法・物質</a:t>
            </a:r>
            <a:r>
              <a:rPr lang="ja-JP" altLang="en-US" dirty="0"/>
              <a:t>の発明・開発　　　　　</a:t>
            </a:r>
            <a:r>
              <a:rPr lang="ja-JP" altLang="en-US" dirty="0">
                <a:solidFill>
                  <a:srgbClr val="FF0000"/>
                </a:solidFill>
              </a:rPr>
              <a:t>新しい現象</a:t>
            </a:r>
            <a:r>
              <a:rPr lang="ja-JP" altLang="en-US" dirty="0"/>
              <a:t>の発見</a:t>
            </a:r>
          </a:p>
          <a:p>
            <a:pPr eaLnBrk="1" hangingPunct="1"/>
            <a:r>
              <a:rPr lang="ja-JP" altLang="en-US" dirty="0"/>
              <a:t>・</a:t>
            </a:r>
            <a:r>
              <a:rPr lang="ja-JP" altLang="en-US" dirty="0">
                <a:solidFill>
                  <a:srgbClr val="0000FF"/>
                </a:solidFill>
              </a:rPr>
              <a:t>新しい理論・概念</a:t>
            </a:r>
            <a:r>
              <a:rPr lang="ja-JP" altLang="en-US" dirty="0"/>
              <a:t>の構築　　　　　　　　　　　　新しい現象の予言　　　</a:t>
            </a:r>
          </a:p>
        </p:txBody>
      </p:sp>
      <p:sp>
        <p:nvSpPr>
          <p:cNvPr id="61445" name="Text Box 10"/>
          <p:cNvSpPr txBox="1">
            <a:spLocks noChangeArrowheads="1"/>
          </p:cNvSpPr>
          <p:nvPr/>
        </p:nvSpPr>
        <p:spPr bwMode="auto">
          <a:xfrm>
            <a:off x="468313" y="4097338"/>
            <a:ext cx="8296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・実験精度の</a:t>
            </a:r>
            <a:r>
              <a:rPr lang="ja-JP" altLang="en-US">
                <a:solidFill>
                  <a:srgbClr val="FF0000"/>
                </a:solidFill>
              </a:rPr>
              <a:t>飛躍的な向上</a:t>
            </a:r>
            <a:r>
              <a:rPr lang="ja-JP" altLang="en-US"/>
              <a:t>　　　　　　　　　 理論の検証</a:t>
            </a:r>
          </a:p>
          <a:p>
            <a:pPr eaLnBrk="1" hangingPunct="1"/>
            <a:r>
              <a:rPr lang="ja-JP" altLang="en-US"/>
              <a:t>・理論の飛躍的精密化・体系化　　　　　　　実験結果の理論付け</a:t>
            </a:r>
          </a:p>
        </p:txBody>
      </p:sp>
      <p:sp>
        <p:nvSpPr>
          <p:cNvPr id="61446" name="Line 11"/>
          <p:cNvSpPr>
            <a:spLocks noChangeShapeType="1"/>
          </p:cNvSpPr>
          <p:nvPr/>
        </p:nvSpPr>
        <p:spPr bwMode="auto">
          <a:xfrm>
            <a:off x="5219700" y="2060575"/>
            <a:ext cx="936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47" name="Line 12"/>
          <p:cNvSpPr>
            <a:spLocks noChangeShapeType="1"/>
          </p:cNvSpPr>
          <p:nvPr/>
        </p:nvSpPr>
        <p:spPr bwMode="auto">
          <a:xfrm>
            <a:off x="5076825" y="2276475"/>
            <a:ext cx="719138" cy="2016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48" name="Line 13"/>
          <p:cNvSpPr>
            <a:spLocks noChangeShapeType="1"/>
          </p:cNvSpPr>
          <p:nvPr/>
        </p:nvSpPr>
        <p:spPr bwMode="auto">
          <a:xfrm>
            <a:off x="4427538" y="4365625"/>
            <a:ext cx="13684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49" name="Line 14"/>
          <p:cNvSpPr>
            <a:spLocks noChangeShapeType="1"/>
          </p:cNvSpPr>
          <p:nvPr/>
        </p:nvSpPr>
        <p:spPr bwMode="auto">
          <a:xfrm flipV="1">
            <a:off x="4427538" y="2133600"/>
            <a:ext cx="1584325" cy="2232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50" name="Line 15"/>
          <p:cNvSpPr>
            <a:spLocks noChangeShapeType="1"/>
          </p:cNvSpPr>
          <p:nvPr/>
        </p:nvSpPr>
        <p:spPr bwMode="auto">
          <a:xfrm>
            <a:off x="3995738" y="2420938"/>
            <a:ext cx="17287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51" name="Line 16"/>
          <p:cNvSpPr>
            <a:spLocks noChangeShapeType="1"/>
          </p:cNvSpPr>
          <p:nvPr/>
        </p:nvSpPr>
        <p:spPr bwMode="auto">
          <a:xfrm>
            <a:off x="3995738" y="2492375"/>
            <a:ext cx="1800225" cy="2232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52" name="Line 17"/>
          <p:cNvSpPr>
            <a:spLocks noChangeShapeType="1"/>
          </p:cNvSpPr>
          <p:nvPr/>
        </p:nvSpPr>
        <p:spPr bwMode="auto">
          <a:xfrm>
            <a:off x="4643438" y="4724400"/>
            <a:ext cx="936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453" name="Line 18"/>
          <p:cNvSpPr>
            <a:spLocks noChangeShapeType="1"/>
          </p:cNvSpPr>
          <p:nvPr/>
        </p:nvSpPr>
        <p:spPr bwMode="auto">
          <a:xfrm flipV="1">
            <a:off x="4643438" y="2492375"/>
            <a:ext cx="1512887" cy="2232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0056" y="5445224"/>
            <a:ext cx="7930376" cy="58477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  <a:latin typeface="AR P丸ゴシック体E" pitchFamily="50" charset="-128"/>
                <a:ea typeface="AR P丸ゴシック体E" pitchFamily="50" charset="-128"/>
              </a:rPr>
              <a:t>ナノワールドは、「未知・未踏」の広大な宇宙</a:t>
            </a:r>
            <a:endParaRPr kumimoji="1" lang="ja-JP" altLang="en-US" sz="3200" dirty="0">
              <a:solidFill>
                <a:schemeClr val="bg1"/>
              </a:solidFill>
              <a:latin typeface="AR P丸ゴシック体E" pitchFamily="50" charset="-128"/>
              <a:ea typeface="AR P丸ゴシック体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5181600" cy="587375"/>
          </a:xfrm>
        </p:spPr>
        <p:txBody>
          <a:bodyPr/>
          <a:lstStyle/>
          <a:p>
            <a:pPr algn="l" eaLnBrk="1" hangingPunct="1"/>
            <a:r>
              <a:rPr lang="en-US" altLang="ja-JP" sz="2400" smtClean="0"/>
              <a:t>DNA</a:t>
            </a:r>
            <a:r>
              <a:rPr lang="ja-JP" altLang="en-US" sz="2400" smtClean="0"/>
              <a:t>分子結晶の</a:t>
            </a:r>
            <a:r>
              <a:rPr lang="en-US" altLang="ja-JP" sz="2400" smtClean="0"/>
              <a:t>X</a:t>
            </a:r>
            <a:r>
              <a:rPr lang="ja-JP" altLang="en-US" sz="2400" smtClean="0"/>
              <a:t>線回折</a:t>
            </a:r>
          </a:p>
        </p:txBody>
      </p:sp>
      <p:pic>
        <p:nvPicPr>
          <p:cNvPr id="11267" name="Picture 4" descr="DNA-XR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196975"/>
            <a:ext cx="41259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Frank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61938"/>
            <a:ext cx="17637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572000" y="2708275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/>
              <a:t>Rosalind Franklin</a:t>
            </a:r>
          </a:p>
        </p:txBody>
      </p:sp>
      <p:pic>
        <p:nvPicPr>
          <p:cNvPr id="11270" name="Picture 7" descr="一重へリックス構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43529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4157663" y="6092825"/>
            <a:ext cx="4986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一重らせん構造の</a:t>
            </a:r>
            <a:r>
              <a:rPr lang="en-US" altLang="ja-JP" sz="1600"/>
              <a:t>X</a:t>
            </a:r>
            <a:r>
              <a:rPr lang="ja-JP" altLang="en-US" sz="1600"/>
              <a:t>線回折（たんぱく質構造解析）</a:t>
            </a:r>
            <a:r>
              <a:rPr lang="en-US" altLang="ja-JP" sz="1600"/>
              <a:t>(1952)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3348038" y="5229225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800"/>
              <a:t>(1952)</a:t>
            </a:r>
          </a:p>
        </p:txBody>
      </p:sp>
      <p:pic>
        <p:nvPicPr>
          <p:cNvPr id="1127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0350"/>
            <a:ext cx="21907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4" name="テキスト ボックス 1"/>
          <p:cNvSpPr txBox="1">
            <a:spLocks noChangeArrowheads="1"/>
          </p:cNvSpPr>
          <p:nvPr/>
        </p:nvSpPr>
        <p:spPr bwMode="auto">
          <a:xfrm>
            <a:off x="323850" y="5589588"/>
            <a:ext cx="3370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2000" dirty="0">
                <a:solidFill>
                  <a:srgbClr val="0000FF"/>
                </a:solidFill>
              </a:rPr>
              <a:t>1962</a:t>
            </a:r>
            <a:r>
              <a:rPr lang="ja-JP" altLang="en-US" sz="2000" dirty="0">
                <a:solidFill>
                  <a:srgbClr val="0000FF"/>
                </a:solidFill>
              </a:rPr>
              <a:t>年ノーベル生理医学賞</a:t>
            </a:r>
            <a:endParaRPr lang="en-US" altLang="ja-JP" sz="2000" dirty="0">
              <a:solidFill>
                <a:srgbClr val="0000FF"/>
              </a:solidFill>
            </a:endParaRPr>
          </a:p>
          <a:p>
            <a:pPr eaLnBrk="1" hangingPunct="1"/>
            <a:r>
              <a:rPr lang="ja-JP" altLang="en-US" sz="2000" b="1" dirty="0">
                <a:solidFill>
                  <a:srgbClr val="FF0000"/>
                </a:solidFill>
              </a:rPr>
              <a:t>ワトソン・クリック・ウィリキンス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pPr eaLnBrk="1" hangingPunct="1"/>
            <a:r>
              <a:rPr lang="ja-JP" altLang="en-US" sz="1600" dirty="0">
                <a:solidFill>
                  <a:srgbClr val="0000FF"/>
                </a:solidFill>
              </a:rPr>
              <a:t>核酸の分子構造および生体内での</a:t>
            </a:r>
            <a:endParaRPr lang="en-US" altLang="ja-JP" sz="1600" dirty="0">
              <a:solidFill>
                <a:srgbClr val="0000FF"/>
              </a:solidFill>
            </a:endParaRPr>
          </a:p>
          <a:p>
            <a:pPr eaLnBrk="1" hangingPunct="1"/>
            <a:r>
              <a:rPr lang="ja-JP" altLang="en-US" sz="1600" dirty="0">
                <a:solidFill>
                  <a:srgbClr val="0000FF"/>
                </a:solidFill>
              </a:rPr>
              <a:t>情報伝達に果たす意義の発見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39734" y="6381328"/>
            <a:ext cx="226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二重らせん構造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ストライプ矢印 2"/>
          <p:cNvSpPr/>
          <p:nvPr/>
        </p:nvSpPr>
        <p:spPr>
          <a:xfrm>
            <a:off x="4614984" y="6453336"/>
            <a:ext cx="389064" cy="3070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筋肉Ｘ線回折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6502" r="50317" b="18292"/>
          <a:stretch/>
        </p:blipFill>
        <p:spPr bwMode="auto">
          <a:xfrm>
            <a:off x="3419475" y="1836798"/>
            <a:ext cx="5432425" cy="49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187950" y="115888"/>
            <a:ext cx="3344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>
                <a:solidFill>
                  <a:schemeClr val="accent2"/>
                </a:solidFill>
              </a:rPr>
              <a:t>カエルの筋肉のＸ線回折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4716463" y="620713"/>
            <a:ext cx="4427537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12293" name="Picture 5" descr="筋肉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330041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555875" y="1268413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筋細胞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2711450" y="1797050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筋原線維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51520" y="3892986"/>
            <a:ext cx="30877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 dirty="0">
                <a:solidFill>
                  <a:srgbClr val="FF0000"/>
                </a:solidFill>
              </a:rPr>
              <a:t>ミオシン</a:t>
            </a:r>
            <a:r>
              <a:rPr lang="ja-JP" altLang="en-US" sz="2000" b="1" dirty="0"/>
              <a:t>と</a:t>
            </a:r>
            <a:r>
              <a:rPr lang="ja-JP" altLang="en-US" sz="2000" b="1" dirty="0">
                <a:solidFill>
                  <a:srgbClr val="FF0000"/>
                </a:solidFill>
              </a:rPr>
              <a:t>アクチン</a:t>
            </a:r>
            <a:r>
              <a:rPr lang="ja-JP" altLang="en-US" sz="2000" b="1" dirty="0"/>
              <a:t>のすべり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036888" y="260350"/>
            <a:ext cx="1606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骨格筋（横紋筋）</a:t>
            </a:r>
          </a:p>
        </p:txBody>
      </p:sp>
      <p:sp>
        <p:nvSpPr>
          <p:cNvPr id="12298" name="Text Box 12"/>
          <p:cNvSpPr txBox="1">
            <a:spLocks noChangeArrowheads="1"/>
          </p:cNvSpPr>
          <p:nvPr/>
        </p:nvSpPr>
        <p:spPr bwMode="auto">
          <a:xfrm>
            <a:off x="4859338" y="1436688"/>
            <a:ext cx="95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 dirty="0">
                <a:solidFill>
                  <a:srgbClr val="FF0000"/>
                </a:solidFill>
              </a:rPr>
              <a:t>弛緩時</a:t>
            </a:r>
          </a:p>
        </p:txBody>
      </p:sp>
      <p:sp>
        <p:nvSpPr>
          <p:cNvPr id="12299" name="Text Box 13"/>
          <p:cNvSpPr txBox="1">
            <a:spLocks noChangeArrowheads="1"/>
          </p:cNvSpPr>
          <p:nvPr/>
        </p:nvSpPr>
        <p:spPr bwMode="auto">
          <a:xfrm>
            <a:off x="6873875" y="1436688"/>
            <a:ext cx="95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000" b="1">
                <a:solidFill>
                  <a:srgbClr val="FF0000"/>
                </a:solidFill>
              </a:rPr>
              <a:t>収縮時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59338" y="764704"/>
            <a:ext cx="41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放射光施設 </a:t>
            </a:r>
            <a:r>
              <a:rPr kumimoji="1" lang="en-US" altLang="ja-JP" dirty="0" smtClean="0"/>
              <a:t>Spring-8</a:t>
            </a:r>
            <a:r>
              <a:rPr kumimoji="1" lang="ja-JP" altLang="en-US" dirty="0" smtClean="0"/>
              <a:t>（兵庫県）</a:t>
            </a:r>
            <a:endParaRPr kumimoji="1" lang="ja-JP" altLang="en-US" dirty="0"/>
          </a:p>
        </p:txBody>
      </p:sp>
      <p:cxnSp>
        <p:nvCxnSpPr>
          <p:cNvPr id="4" name="直線コネクタ 3"/>
          <p:cNvCxnSpPr/>
          <p:nvPr/>
        </p:nvCxnSpPr>
        <p:spPr>
          <a:xfrm>
            <a:off x="6156176" y="1836798"/>
            <a:ext cx="0" cy="45445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ものの大きさ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/>
          <a:stretch/>
        </p:blipFill>
        <p:spPr bwMode="auto">
          <a:xfrm>
            <a:off x="822960" y="188640"/>
            <a:ext cx="7925504" cy="116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8106" y="2276872"/>
            <a:ext cx="52546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 dirty="0" smtClean="0">
                <a:solidFill>
                  <a:srgbClr val="CC6600"/>
                </a:solidFill>
                <a:ea typeface="HG丸ｺﾞｼｯｸM-PRO" pitchFamily="50" charset="-128"/>
              </a:rPr>
              <a:t>ものの大きさ</a:t>
            </a:r>
            <a:endParaRPr lang="ja-JP" altLang="en-US" b="1" dirty="0">
              <a:solidFill>
                <a:srgbClr val="CC6600"/>
              </a:solidFill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370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0.00035 -0.3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34445 L 0.00035 -0.722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953000" y="228600"/>
            <a:ext cx="152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-17463" y="692150"/>
            <a:ext cx="3294063" cy="0"/>
          </a:xfrm>
          <a:prstGeom prst="line">
            <a:avLst/>
          </a:prstGeom>
          <a:noFill/>
          <a:ln w="57150" cmpd="thinThick">
            <a:solidFill>
              <a:srgbClr val="9A88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50" y="-315913"/>
            <a:ext cx="3600450" cy="1143001"/>
          </a:xfrm>
        </p:spPr>
        <p:txBody>
          <a:bodyPr/>
          <a:lstStyle/>
          <a:p>
            <a:pPr algn="l" eaLnBrk="1" hangingPunct="1"/>
            <a:r>
              <a:rPr lang="ja-JP" altLang="en-US" sz="3200" smtClean="0"/>
              <a:t>ものの大きさ</a:t>
            </a:r>
          </a:p>
        </p:txBody>
      </p:sp>
      <p:pic>
        <p:nvPicPr>
          <p:cNvPr id="13317" name="Picture 5" descr="ものの大きさ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/>
          <a:stretch/>
        </p:blipFill>
        <p:spPr bwMode="auto">
          <a:xfrm>
            <a:off x="3505199" y="0"/>
            <a:ext cx="4811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95288" y="5500688"/>
            <a:ext cx="27686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800">
                <a:latin typeface="HG丸ｺﾞｼｯｸM-PRO" pitchFamily="50" charset="-128"/>
                <a:ea typeface="HG丸ｺﾞｼｯｸM-PRO" pitchFamily="50" charset="-128"/>
              </a:rPr>
              <a:t>長谷川 修司</a:t>
            </a:r>
          </a:p>
          <a:p>
            <a:pPr eaLnBrk="1" hangingPunct="1"/>
            <a:r>
              <a:rPr lang="ja-JP" altLang="en-US" sz="1800">
                <a:latin typeface="HG丸ｺﾞｼｯｸM-PRO" pitchFamily="50" charset="-128"/>
                <a:ea typeface="HG丸ｺﾞｼｯｸM-PRO" pitchFamily="50" charset="-128"/>
              </a:rPr>
              <a:t>「見えないものをみる」</a:t>
            </a:r>
          </a:p>
          <a:p>
            <a:pPr eaLnBrk="1" hangingPunct="1"/>
            <a:r>
              <a:rPr lang="ja-JP" altLang="en-US" sz="1800">
                <a:latin typeface="HG丸ｺﾞｼｯｸM-PRO" pitchFamily="50" charset="-128"/>
                <a:ea typeface="HG丸ｺﾞｼｯｸM-PRO" pitchFamily="50" charset="-128"/>
              </a:rPr>
              <a:t>東京大学出版会 </a:t>
            </a:r>
            <a:r>
              <a:rPr lang="en-US" altLang="ja-JP" sz="1800">
                <a:latin typeface="HG丸ｺﾞｼｯｸM-PRO" pitchFamily="50" charset="-128"/>
                <a:ea typeface="HG丸ｺﾞｼｯｸM-PRO" pitchFamily="50" charset="-128"/>
              </a:rPr>
              <a:t>2008</a:t>
            </a:r>
            <a:r>
              <a:rPr lang="ja-JP" altLang="en-US" sz="1800">
                <a:latin typeface="HG丸ｺﾞｼｯｸM-PRO" pitchFamily="50" charset="-128"/>
                <a:ea typeface="HG丸ｺﾞｼｯｸM-PRO" pitchFamily="50" charset="-128"/>
              </a:rPr>
              <a:t>年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50825" y="3357563"/>
            <a:ext cx="2317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>
                <a:latin typeface="HG丸ｺﾞｼｯｸM-PRO" pitchFamily="50" charset="-128"/>
                <a:ea typeface="HG丸ｺﾞｼｯｸM-PRO" pitchFamily="50" charset="-128"/>
              </a:rPr>
              <a:t>１ナノメートル</a:t>
            </a:r>
          </a:p>
          <a:p>
            <a:pPr eaLnBrk="1" hangingPunct="1"/>
            <a:r>
              <a:rPr lang="ja-JP" altLang="en-US" b="1">
                <a:latin typeface="HG丸ｺﾞｼｯｸM-PRO" pitchFamily="50" charset="-128"/>
                <a:ea typeface="HG丸ｺﾞｼｯｸM-PRO" pitchFamily="50" charset="-128"/>
              </a:rPr>
              <a:t>＝</a:t>
            </a:r>
            <a:r>
              <a:rPr lang="en-US" altLang="ja-JP" b="1">
                <a:latin typeface="HG丸ｺﾞｼｯｸM-PRO" pitchFamily="50" charset="-128"/>
                <a:ea typeface="HG丸ｺﾞｼｯｸM-PRO" pitchFamily="50" charset="-128"/>
              </a:rPr>
              <a:t>10</a:t>
            </a:r>
            <a:r>
              <a:rPr lang="en-US" altLang="ja-JP" b="1" baseline="30000">
                <a:latin typeface="HG丸ｺﾞｼｯｸM-PRO" pitchFamily="50" charset="-128"/>
                <a:ea typeface="HG丸ｺﾞｼｯｸM-PRO" pitchFamily="50" charset="-128"/>
              </a:rPr>
              <a:t>-9</a:t>
            </a:r>
            <a:r>
              <a:rPr lang="en-US" altLang="ja-JP" b="1">
                <a:latin typeface="HG丸ｺﾞｼｯｸM-PRO" pitchFamily="50" charset="-128"/>
                <a:ea typeface="HG丸ｺﾞｼｯｸM-PRO" pitchFamily="50" charset="-128"/>
              </a:rPr>
              <a:t> m</a:t>
            </a:r>
          </a:p>
          <a:p>
            <a:pPr eaLnBrk="1" hangingPunct="1"/>
            <a:r>
              <a:rPr lang="ja-JP" altLang="en-US" b="1">
                <a:latin typeface="HG丸ｺﾞｼｯｸM-PRO" pitchFamily="50" charset="-128"/>
                <a:ea typeface="HG丸ｺﾞｼｯｸM-PRO" pitchFamily="50" charset="-128"/>
              </a:rPr>
              <a:t>＝１０億分の１</a:t>
            </a:r>
          </a:p>
          <a:p>
            <a:pPr eaLnBrk="1" hangingPunct="1"/>
            <a:r>
              <a:rPr lang="ja-JP" altLang="en-US" b="1">
                <a:latin typeface="HG丸ｺﾞｼｯｸM-PRO" pitchFamily="50" charset="-128"/>
                <a:ea typeface="HG丸ｺﾞｼｯｸM-PRO" pitchFamily="50" charset="-128"/>
              </a:rPr>
              <a:t>　　メートル</a:t>
            </a:r>
          </a:p>
        </p:txBody>
      </p:sp>
      <p:pic>
        <p:nvPicPr>
          <p:cNvPr id="118792" name="Picture 8" descr="野口英世切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31293" r="18861" b="1888"/>
          <a:stretch>
            <a:fillRect/>
          </a:stretch>
        </p:blipFill>
        <p:spPr bwMode="auto">
          <a:xfrm>
            <a:off x="0" y="836613"/>
            <a:ext cx="356393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3182938" y="3716338"/>
            <a:ext cx="52546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 dirty="0">
                <a:solidFill>
                  <a:srgbClr val="CC6600"/>
                </a:solidFill>
                <a:ea typeface="HG丸ｺﾞｼｯｸM-PRO" pitchFamily="50" charset="-128"/>
              </a:rPr>
              <a:t>量子物理学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20313280">
            <a:off x="467519" y="1394486"/>
            <a:ext cx="3278462" cy="120032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b="1" dirty="0">
                <a:solidFill>
                  <a:schemeClr val="bg1"/>
                </a:solidFill>
                <a:ea typeface="HG丸ｺﾞｼｯｸM-PRO" pitchFamily="50" charset="-128"/>
              </a:rPr>
              <a:t>我々の体や日常生活は</a:t>
            </a:r>
          </a:p>
          <a:p>
            <a:pPr eaLnBrk="1" hangingPunct="1"/>
            <a:r>
              <a:rPr lang="ja-JP" altLang="en-US" b="1" dirty="0">
                <a:solidFill>
                  <a:schemeClr val="bg1"/>
                </a:solidFill>
                <a:ea typeface="HG丸ｺﾞｼｯｸM-PRO" pitchFamily="50" charset="-128"/>
              </a:rPr>
              <a:t>ナノメートルの世界の</a:t>
            </a:r>
          </a:p>
          <a:p>
            <a:pPr eaLnBrk="1" hangingPunct="1"/>
            <a:r>
              <a:rPr lang="ja-JP" altLang="en-US" b="1" dirty="0">
                <a:solidFill>
                  <a:schemeClr val="bg1"/>
                </a:solidFill>
                <a:ea typeface="HG丸ｺﾞｼｯｸM-PRO" pitchFamily="50" charset="-128"/>
              </a:rPr>
              <a:t>上に築かれている。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3" grpId="0"/>
      <p:bldP spid="10" grpId="0" animBg="1"/>
    </p:bldLst>
  </p:timing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標準デザイン">
  <a:themeElements>
    <a:clrScheme name="1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標準デザイン">
  <a:themeElements>
    <a:clrScheme name="1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標準デザイン">
  <a:themeElements>
    <a:clrScheme name="1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1963</Words>
  <Application>Microsoft Office PowerPoint</Application>
  <PresentationFormat>画面に合わせる (4:3)</PresentationFormat>
  <Paragraphs>541</Paragraphs>
  <Slides>58</Slides>
  <Notes>0</Notes>
  <HiddenSlides>0</HiddenSlides>
  <MMClips>1</MMClips>
  <ScaleCrop>false</ScaleCrop>
  <HeadingPairs>
    <vt:vector size="6" baseType="variant"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65" baseType="lpstr">
      <vt:lpstr>標準デザイン</vt:lpstr>
      <vt:lpstr>1_標準デザイン</vt:lpstr>
      <vt:lpstr>2_標準デザイン</vt:lpstr>
      <vt:lpstr>1_Soaring</vt:lpstr>
      <vt:lpstr>4_標準デザイン</vt:lpstr>
      <vt:lpstr>5_標準デザイン</vt:lpstr>
      <vt:lpstr>数式</vt:lpstr>
      <vt:lpstr>PowerPoint プレゼンテーション</vt:lpstr>
      <vt:lpstr>The Nobel Prize in Physics 1901 </vt:lpstr>
      <vt:lpstr>Ｘ線パノラマ写真</vt:lpstr>
      <vt:lpstr>CT</vt:lpstr>
      <vt:lpstr>NaClのX線回折</vt:lpstr>
      <vt:lpstr>DNA分子結晶のX線回折</vt:lpstr>
      <vt:lpstr>PowerPoint プレゼンテーション</vt:lpstr>
      <vt:lpstr>PowerPoint プレゼンテーション</vt:lpstr>
      <vt:lpstr>ものの大きさ</vt:lpstr>
      <vt:lpstr>ノーベル賞（１）</vt:lpstr>
      <vt:lpstr>The Nobel Prize in Physics 1956</vt:lpstr>
      <vt:lpstr>PowerPoint プレゼンテーション</vt:lpstr>
      <vt:lpstr>ベル研究所で作られた最初のトランジスタラジオ</vt:lpstr>
      <vt:lpstr>The Nobel Prize in Physics 2000 </vt:lpstr>
      <vt:lpstr>大規模集積回路 </vt:lpstr>
      <vt:lpstr>超格子構造 – 人工結晶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ものの大きさ</vt:lpstr>
      <vt:lpstr>The Nobel Prize in Physics 1986</vt:lpstr>
      <vt:lpstr>電子顕微鏡</vt:lpstr>
      <vt:lpstr>PowerPoint プレゼンテーション</vt:lpstr>
      <vt:lpstr>PowerPoint プレゼンテーション</vt:lpstr>
      <vt:lpstr>The Nobel Prize in Physics 1986</vt:lpstr>
      <vt:lpstr>PowerPoint プレゼンテーション</vt:lpstr>
      <vt:lpstr>STM針の走査</vt:lpstr>
      <vt:lpstr>PowerPoint プレゼンテーション</vt:lpstr>
      <vt:lpstr>PowerPoint プレゼンテーション</vt:lpstr>
      <vt:lpstr>2次元 気体-液体 相転移</vt:lpstr>
      <vt:lpstr>2次元 液体-固体 相転移</vt:lpstr>
      <vt:lpstr>BinnigとRohrer の最初のSTM装置</vt:lpstr>
      <vt:lpstr>Heinrich Rohrer             visited us.</vt:lpstr>
      <vt:lpstr>PowerPoint プレゼンテーション</vt:lpstr>
      <vt:lpstr>DNA</vt:lpstr>
      <vt:lpstr>DNAの直接観察</vt:lpstr>
      <vt:lpstr>PowerPoint プレゼンテーション</vt:lpstr>
      <vt:lpstr>PowerPoint プレゼンテーション</vt:lpstr>
      <vt:lpstr>Cu 結晶表面上の電子定在波</vt:lpstr>
      <vt:lpstr>PowerPoint プレゼンテーション</vt:lpstr>
      <vt:lpstr>原子操作　Atom Manipulation</vt:lpstr>
      <vt:lpstr>原子操作　長谷川幸雄先生 　　　　　　　　　　（東京大学物性研究所）</vt:lpstr>
      <vt:lpstr>原子文字いろいろ</vt:lpstr>
      <vt:lpstr>原子で描いた円　Quantum Corral (量子囲い柵)</vt:lpstr>
      <vt:lpstr>色々な Quantum Corral　閉じ込められた電子の波動関数</vt:lpstr>
      <vt:lpstr>Quatum Studium　量子スタジアム</vt:lpstr>
      <vt:lpstr>分子操作　フラーレン Ｃ60 分子</vt:lpstr>
      <vt:lpstr>DNAの直接観察</vt:lpstr>
      <vt:lpstr>分子操作　ＤＮＡ塩基分子</vt:lpstr>
      <vt:lpstr>PowerPoint プレゼンテーション</vt:lpstr>
      <vt:lpstr>PowerPoint プレゼンテーション</vt:lpstr>
      <vt:lpstr>PowerPoint プレゼンテーション</vt:lpstr>
      <vt:lpstr>CoSi2 Nanowires on Si(110) Surface</vt:lpstr>
      <vt:lpstr>大規模集積回路 </vt:lpstr>
      <vt:lpstr>PowerPoint プレゼンテーション</vt:lpstr>
      <vt:lpstr>ノーベル賞は遠くない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shuji</dc:creator>
  <cp:lastModifiedBy>Windows ユーザー</cp:lastModifiedBy>
  <cp:revision>131</cp:revision>
  <dcterms:created xsi:type="dcterms:W3CDTF">2003-05-24T08:03:16Z</dcterms:created>
  <dcterms:modified xsi:type="dcterms:W3CDTF">2013-03-07T02:34:50Z</dcterms:modified>
</cp:coreProperties>
</file>